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33"/>
  </p:notesMasterIdLst>
  <p:handoutMasterIdLst>
    <p:handoutMasterId r:id="rId34"/>
  </p:handoutMasterIdLst>
  <p:sldIdLst>
    <p:sldId id="319" r:id="rId5"/>
    <p:sldId id="393" r:id="rId6"/>
    <p:sldId id="1572" r:id="rId7"/>
    <p:sldId id="1573" r:id="rId8"/>
    <p:sldId id="257" r:id="rId9"/>
    <p:sldId id="286" r:id="rId10"/>
    <p:sldId id="275" r:id="rId11"/>
    <p:sldId id="276" r:id="rId12"/>
    <p:sldId id="278" r:id="rId13"/>
    <p:sldId id="277" r:id="rId14"/>
    <p:sldId id="341" r:id="rId15"/>
    <p:sldId id="1574" r:id="rId16"/>
    <p:sldId id="266" r:id="rId17"/>
    <p:sldId id="269" r:id="rId18"/>
    <p:sldId id="1575" r:id="rId19"/>
    <p:sldId id="336" r:id="rId20"/>
    <p:sldId id="385" r:id="rId21"/>
    <p:sldId id="343" r:id="rId22"/>
    <p:sldId id="388" r:id="rId23"/>
    <p:sldId id="357" r:id="rId24"/>
    <p:sldId id="391" r:id="rId25"/>
    <p:sldId id="355" r:id="rId26"/>
    <p:sldId id="382" r:id="rId27"/>
    <p:sldId id="358" r:id="rId28"/>
    <p:sldId id="313" r:id="rId29"/>
    <p:sldId id="324" r:id="rId30"/>
    <p:sldId id="325" r:id="rId31"/>
    <p:sldId id="375" r:id="rId32"/>
  </p:sldIdLst>
  <p:sldSz cx="9144000" cy="6858000" type="screen4x3"/>
  <p:notesSz cx="7099300" cy="93853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434" autoAdjust="0"/>
  </p:normalViewPr>
  <p:slideViewPr>
    <p:cSldViewPr>
      <p:cViewPr varScale="1">
        <p:scale>
          <a:sx n="63" d="100"/>
          <a:sy n="63" d="100"/>
        </p:scale>
        <p:origin x="1388" y="64"/>
      </p:cViewPr>
      <p:guideLst>
        <p:guide orient="horz" pos="2160"/>
        <p:guide pos="2880"/>
      </p:guideLst>
    </p:cSldViewPr>
  </p:slideViewPr>
  <p:outlineViewPr>
    <p:cViewPr>
      <p:scale>
        <a:sx n="33" d="100"/>
        <a:sy n="33" d="100"/>
      </p:scale>
      <p:origin x="0" y="-49170"/>
    </p:cViewPr>
  </p:outlineViewPr>
  <p:notesTextViewPr>
    <p:cViewPr>
      <p:scale>
        <a:sx n="3" d="2"/>
        <a:sy n="3" d="2"/>
      </p:scale>
      <p:origin x="0" y="0"/>
    </p:cViewPr>
  </p:notesTextViewPr>
  <p:sorterViewPr>
    <p:cViewPr>
      <p:scale>
        <a:sx n="87" d="100"/>
        <a:sy n="87" d="100"/>
      </p:scale>
      <p:origin x="0" y="0"/>
    </p:cViewPr>
  </p:sorterViewPr>
  <p:notesViewPr>
    <p:cSldViewPr>
      <p:cViewPr>
        <p:scale>
          <a:sx n="100" d="100"/>
          <a:sy n="100" d="100"/>
        </p:scale>
        <p:origin x="2064" y="-852"/>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76847" cy="469265"/>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defRPr sz="1200">
                <a:latin typeface="Arial" charset="0"/>
              </a:defRPr>
            </a:lvl1pPr>
          </a:lstStyle>
          <a:p>
            <a:endParaRPr lang="en-US" dirty="0"/>
          </a:p>
        </p:txBody>
      </p:sp>
      <p:sp>
        <p:nvSpPr>
          <p:cNvPr id="23555" name="Rectangle 3"/>
          <p:cNvSpPr>
            <a:spLocks noGrp="1" noChangeArrowheads="1"/>
          </p:cNvSpPr>
          <p:nvPr>
            <p:ph type="dt" sz="quarter" idx="1"/>
          </p:nvPr>
        </p:nvSpPr>
        <p:spPr bwMode="auto">
          <a:xfrm>
            <a:off x="4021241" y="0"/>
            <a:ext cx="3076847" cy="469265"/>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a:defRPr sz="1200">
                <a:latin typeface="Arial" charset="0"/>
              </a:defRPr>
            </a:lvl1pPr>
          </a:lstStyle>
          <a:p>
            <a:endParaRPr lang="en-US" dirty="0"/>
          </a:p>
        </p:txBody>
      </p:sp>
      <p:sp>
        <p:nvSpPr>
          <p:cNvPr id="23556" name="Rectangle 4"/>
          <p:cNvSpPr>
            <a:spLocks noGrp="1" noChangeArrowheads="1"/>
          </p:cNvSpPr>
          <p:nvPr>
            <p:ph type="ftr" sz="quarter" idx="2"/>
          </p:nvPr>
        </p:nvSpPr>
        <p:spPr bwMode="auto">
          <a:xfrm>
            <a:off x="6310086" y="8916035"/>
            <a:ext cx="3076847" cy="469265"/>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defRPr sz="1200">
                <a:latin typeface="Arial" charset="0"/>
              </a:defRPr>
            </a:lvl1pPr>
          </a:lstStyle>
          <a:p>
            <a:endParaRPr lang="en-US" dirty="0"/>
          </a:p>
        </p:txBody>
      </p:sp>
      <p:sp>
        <p:nvSpPr>
          <p:cNvPr id="2" name="Slide Number Placeholder 1"/>
          <p:cNvSpPr>
            <a:spLocks noGrp="1"/>
          </p:cNvSpPr>
          <p:nvPr>
            <p:ph type="sldNum" sz="quarter" idx="3"/>
          </p:nvPr>
        </p:nvSpPr>
        <p:spPr>
          <a:xfrm>
            <a:off x="4020687" y="8914112"/>
            <a:ext cx="3077006" cy="471188"/>
          </a:xfrm>
          <a:prstGeom prst="rect">
            <a:avLst/>
          </a:prstGeom>
        </p:spPr>
        <p:txBody>
          <a:bodyPr vert="horz" lIns="92437" tIns="46218" rIns="92437" bIns="46218" rtlCol="0" anchor="b"/>
          <a:lstStyle>
            <a:lvl1pPr algn="r">
              <a:defRPr sz="1200"/>
            </a:lvl1pPr>
          </a:lstStyle>
          <a:p>
            <a:fld id="{A79BC05B-78FF-4490-8209-D0566714D8F1}" type="slidenum">
              <a:rPr lang="en-US" smtClean="0"/>
              <a:t>‹#›</a:t>
            </a:fld>
            <a:endParaRPr lang="en-US"/>
          </a:p>
        </p:txBody>
      </p:sp>
    </p:spTree>
    <p:extLst>
      <p:ext uri="{BB962C8B-B14F-4D97-AF65-F5344CB8AC3E}">
        <p14:creationId xmlns:p14="http://schemas.microsoft.com/office/powerpoint/2010/main" val="17743473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6847" cy="469265"/>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defRPr sz="1200">
                <a:latin typeface="Arial" charset="0"/>
              </a:defRPr>
            </a:lvl1pPr>
          </a:lstStyle>
          <a:p>
            <a:endParaRPr lang="en-US" dirty="0"/>
          </a:p>
        </p:txBody>
      </p:sp>
      <p:sp>
        <p:nvSpPr>
          <p:cNvPr id="25603" name="Rectangle 3"/>
          <p:cNvSpPr>
            <a:spLocks noGrp="1" noChangeArrowheads="1"/>
          </p:cNvSpPr>
          <p:nvPr>
            <p:ph type="dt" idx="1"/>
          </p:nvPr>
        </p:nvSpPr>
        <p:spPr bwMode="auto">
          <a:xfrm>
            <a:off x="4021241" y="0"/>
            <a:ext cx="3076847" cy="469265"/>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a:defRPr sz="1200">
                <a:latin typeface="Arial" charset="0"/>
              </a:defRPr>
            </a:lvl1pPr>
          </a:lstStyle>
          <a:p>
            <a:endParaRPr lang="en-US" dirty="0"/>
          </a:p>
        </p:txBody>
      </p:sp>
      <p:sp>
        <p:nvSpPr>
          <p:cNvPr id="13316" name="Rectangle 4"/>
          <p:cNvSpPr>
            <a:spLocks noGrp="1" noRot="1" noChangeAspect="1" noChangeArrowheads="1" noTextEdit="1"/>
          </p:cNvSpPr>
          <p:nvPr>
            <p:ph type="sldImg" idx="2"/>
          </p:nvPr>
        </p:nvSpPr>
        <p:spPr bwMode="auto">
          <a:xfrm>
            <a:off x="1203325" y="703263"/>
            <a:ext cx="4694238" cy="35194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10416" y="4458018"/>
            <a:ext cx="5678470" cy="4223385"/>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913863"/>
            <a:ext cx="3076847" cy="469265"/>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defRPr sz="1200">
                <a:latin typeface="Arial" charset="0"/>
              </a:defRPr>
            </a:lvl1pPr>
          </a:lstStyle>
          <a:p>
            <a:endParaRPr lang="en-US" dirty="0"/>
          </a:p>
        </p:txBody>
      </p:sp>
      <p:sp>
        <p:nvSpPr>
          <p:cNvPr id="25607" name="Rectangle 7"/>
          <p:cNvSpPr>
            <a:spLocks noGrp="1" noChangeArrowheads="1"/>
          </p:cNvSpPr>
          <p:nvPr>
            <p:ph type="sldNum" sz="quarter" idx="5"/>
          </p:nvPr>
        </p:nvSpPr>
        <p:spPr bwMode="auto">
          <a:xfrm>
            <a:off x="4021241" y="8913863"/>
            <a:ext cx="3076847" cy="469265"/>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eaLnBrk="1" hangingPunct="1">
              <a:defRPr sz="1200">
                <a:latin typeface="Arial" charset="0"/>
              </a:defRPr>
            </a:lvl1pPr>
          </a:lstStyle>
          <a:p>
            <a:pPr>
              <a:defRPr/>
            </a:pPr>
            <a:fld id="{DA904445-FB1B-433C-93A7-9F6C38CAF129}" type="slidenum">
              <a:rPr lang="en-US"/>
              <a:pPr>
                <a:defRPr/>
              </a:pPr>
              <a:t>‹#›</a:t>
            </a:fld>
            <a:endParaRPr lang="en-US" dirty="0"/>
          </a:p>
        </p:txBody>
      </p:sp>
    </p:spTree>
    <p:extLst>
      <p:ext uri="{BB962C8B-B14F-4D97-AF65-F5344CB8AC3E}">
        <p14:creationId xmlns:p14="http://schemas.microsoft.com/office/powerpoint/2010/main" val="2348579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4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142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206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a:t>
            </a:r>
            <a:r>
              <a:rPr lang="en-US" sz="2000" b="1" dirty="0"/>
              <a:t>passive/aggressive/assertive </a:t>
            </a:r>
            <a:r>
              <a:rPr lang="en-US" dirty="0"/>
              <a:t>and how this relates to fight or flight principles</a:t>
            </a:r>
          </a:p>
        </p:txBody>
      </p:sp>
    </p:spTree>
    <p:extLst>
      <p:ext uri="{BB962C8B-B14F-4D97-AF65-F5344CB8AC3E}">
        <p14:creationId xmlns:p14="http://schemas.microsoft.com/office/powerpoint/2010/main" val="242339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050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xfrm>
            <a:off x="1181100" y="696913"/>
            <a:ext cx="4649788"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453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824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207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886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411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967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6778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460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256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0751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8449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083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909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309987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203325" y="703263"/>
            <a:ext cx="4694238" cy="3519487"/>
          </a:xfrm>
          <a:ln/>
        </p:spPr>
      </p:sp>
      <p:sp>
        <p:nvSpPr>
          <p:cNvPr id="18436" name="Rectangle 3"/>
          <p:cNvSpPr>
            <a:spLocks noGrp="1" noChangeArrowheads="1"/>
          </p:cNvSpPr>
          <p:nvPr>
            <p:ph type="body" idx="1"/>
          </p:nvPr>
        </p:nvSpPr>
        <p:spPr>
          <a:noFill/>
          <a:ln/>
        </p:spPr>
        <p:txBody>
          <a:bodyPr/>
          <a:lstStyle/>
          <a:p>
            <a:pPr eaLnBrk="1" hangingPunct="1"/>
            <a:r>
              <a:rPr lang="en-US" dirty="0"/>
              <a:t>Read the points first</a:t>
            </a:r>
          </a:p>
          <a:p>
            <a:pPr eaLnBrk="1" hangingPunct="1"/>
            <a:endParaRPr lang="en-US" dirty="0"/>
          </a:p>
          <a:p>
            <a:pPr eaLnBrk="1" hangingPunct="1"/>
            <a:r>
              <a:rPr lang="en-US" sz="1600" b="1" i="1" dirty="0"/>
              <a:t>Before next slid</a:t>
            </a:r>
            <a:r>
              <a:rPr lang="en-US" b="1" i="1" dirty="0"/>
              <a:t>e</a:t>
            </a:r>
            <a:r>
              <a:rPr lang="en-US" dirty="0"/>
              <a:t>----</a:t>
            </a:r>
            <a:r>
              <a:rPr lang="en-US" sz="2000" b="1" u="sng" dirty="0"/>
              <a:t>QUESTION</a:t>
            </a:r>
            <a:r>
              <a:rPr lang="en-US" dirty="0"/>
              <a:t> ----“How do you know that you’re stressed?”</a:t>
            </a:r>
          </a:p>
        </p:txBody>
      </p:sp>
    </p:spTree>
    <p:extLst>
      <p:ext uri="{BB962C8B-B14F-4D97-AF65-F5344CB8AC3E}">
        <p14:creationId xmlns:p14="http://schemas.microsoft.com/office/powerpoint/2010/main" val="215556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365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protection, tucking in response</a:t>
            </a:r>
          </a:p>
        </p:txBody>
      </p:sp>
    </p:spTree>
    <p:extLst>
      <p:ext uri="{BB962C8B-B14F-4D97-AF65-F5344CB8AC3E}">
        <p14:creationId xmlns:p14="http://schemas.microsoft.com/office/powerpoint/2010/main" val="177156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824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422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108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1A9323F-2BE9-4258-A597-99AF56752571}" type="datetime1">
              <a:rPr lang="en-US" smtClean="0"/>
              <a:pPr/>
              <a:t>8/30/2023</a:t>
            </a:fld>
            <a:endParaRPr lang="en-US" dirty="0"/>
          </a:p>
        </p:txBody>
      </p:sp>
      <p:sp>
        <p:nvSpPr>
          <p:cNvPr id="20" name="Footer Placeholder 19"/>
          <p:cNvSpPr>
            <a:spLocks noGrp="1"/>
          </p:cNvSpPr>
          <p:nvPr>
            <p:ph type="ftr" sz="quarter" idx="11"/>
          </p:nvPr>
        </p:nvSpPr>
        <p:spPr/>
        <p:txBody>
          <a:bodyPr/>
          <a:lstStyle/>
          <a:p>
            <a:r>
              <a:rPr lang="en-US"/>
              <a:t>1</a:t>
            </a:r>
            <a:endParaRPr lang="en-US" dirty="0"/>
          </a:p>
        </p:txBody>
      </p:sp>
      <p:sp>
        <p:nvSpPr>
          <p:cNvPr id="10" name="Slide Number Placeholder 9"/>
          <p:cNvSpPr>
            <a:spLocks noGrp="1"/>
          </p:cNvSpPr>
          <p:nvPr>
            <p:ph type="sldNum" sz="quarter" idx="12"/>
          </p:nvPr>
        </p:nvSpPr>
        <p:spPr/>
        <p:txBody>
          <a:bodyPr/>
          <a:lstStyle/>
          <a:p>
            <a:pPr>
              <a:defRPr/>
            </a:pPr>
            <a:fld id="{4E77BD25-440B-405E-9D74-CBF08A40F61D}" type="slidenum">
              <a:rPr lang="en-US" smtClean="0"/>
              <a:pPr>
                <a:defRPr/>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974FAF-2CCE-4638-A050-4A94E8F1D55D}" type="datetime1">
              <a:rPr lang="en-US" smtClean="0"/>
              <a:pPr/>
              <a:t>8/30/2023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pPr>
              <a:defRPr/>
            </a:pPr>
            <a:fld id="{CE503764-84DF-47D0-8E5A-8D0D26FE3B7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8AE7145-CB92-4A9E-ADD6-3BB6ECAB73DB}" type="datetime1">
              <a:rPr lang="en-US" smtClean="0"/>
              <a:pPr/>
              <a:t>8/30/2023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pPr>
              <a:defRPr/>
            </a:pPr>
            <a:fld id="{16407CF2-8C6A-4349-8099-0EC581EA644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23E128-1F1F-4CEC-AA9C-F9035B00289F}" type="datetime1">
              <a:rPr lang="en-US" smtClean="0"/>
              <a:pPr/>
              <a:t>8/30/2023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pPr>
              <a:defRPr/>
            </a:pPr>
            <a:fld id="{66A92107-946C-4E95-A9B2-370D1C57DB0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7EF5AFC-A4C3-472A-9208-5D2E0FF4AD58}" type="datetime1">
              <a:rPr lang="en-US" smtClean="0"/>
              <a:pPr/>
              <a:t>8/30/2023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pPr>
              <a:defRPr/>
            </a:pPr>
            <a:fld id="{99E3AFA9-13AC-44D3-AC08-CD80E16FB213}" type="slidenum">
              <a:rPr lang="en-US" smtClean="0"/>
              <a:pPr>
                <a:defRPr/>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1B42C7-A8A7-46E2-8064-D8045A442FC3}" type="datetime1">
              <a:rPr lang="en-US" smtClean="0"/>
              <a:pPr/>
              <a:t>8/30/2023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pPr>
              <a:defRPr/>
            </a:pPr>
            <a:fld id="{338ABFAB-186F-4453-95D8-DFFC4A8BB65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1F6CDFF-D48B-410F-AF18-CADF91ADE9C6}" type="datetime1">
              <a:rPr lang="en-US" smtClean="0"/>
              <a:pPr/>
              <a:t>8/30/2023</a:t>
            </a:fld>
            <a:endParaRPr lang="en-US" dirty="0"/>
          </a:p>
        </p:txBody>
      </p:sp>
      <p:sp>
        <p:nvSpPr>
          <p:cNvPr id="8" name="Footer Placeholder 7"/>
          <p:cNvSpPr>
            <a:spLocks noGrp="1"/>
          </p:cNvSpPr>
          <p:nvPr>
            <p:ph type="ftr" sz="quarter" idx="11"/>
          </p:nvPr>
        </p:nvSpPr>
        <p:spPr/>
        <p:txBody>
          <a:bodyPr/>
          <a:lstStyle/>
          <a:p>
            <a:r>
              <a:rPr lang="en-US"/>
              <a:t>1</a:t>
            </a:r>
            <a:endParaRPr lang="en-US" dirty="0"/>
          </a:p>
        </p:txBody>
      </p:sp>
      <p:sp>
        <p:nvSpPr>
          <p:cNvPr id="9" name="Slide Number Placeholder 8"/>
          <p:cNvSpPr>
            <a:spLocks noGrp="1"/>
          </p:cNvSpPr>
          <p:nvPr>
            <p:ph type="sldNum" sz="quarter" idx="12"/>
          </p:nvPr>
        </p:nvSpPr>
        <p:spPr/>
        <p:txBody>
          <a:bodyPr/>
          <a:lstStyle/>
          <a:p>
            <a:pPr>
              <a:defRPr/>
            </a:pPr>
            <a:fld id="{F184DDFA-0D1C-4585-8D55-18735E1029B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E053084C-BCBB-4549-9F56-F858F72CD63E}" type="datetime1">
              <a:rPr lang="en-US" smtClean="0"/>
              <a:pPr/>
              <a:t>8/30/2023</a:t>
            </a:fld>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pPr>
              <a:defRPr/>
            </a:pPr>
            <a:fld id="{15652222-D03A-4E18-871F-50246D652BC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4CB2C63-8BA0-4FAD-84DA-3ACBA6F5890A}" type="datetime1">
              <a:rPr lang="en-US" smtClean="0"/>
              <a:pPr/>
              <a:t>8/30/2023</a:t>
            </a:fld>
            <a:endParaRPr lang="en-US" dirty="0"/>
          </a:p>
        </p:txBody>
      </p:sp>
      <p:sp>
        <p:nvSpPr>
          <p:cNvPr id="3" name="Footer Placeholder 2"/>
          <p:cNvSpPr>
            <a:spLocks noGrp="1"/>
          </p:cNvSpPr>
          <p:nvPr>
            <p:ph type="ftr" sz="quarter" idx="11"/>
          </p:nvPr>
        </p:nvSpPr>
        <p:spPr/>
        <p:txBody>
          <a:bodyPr/>
          <a:lstStyle/>
          <a:p>
            <a:r>
              <a:rPr lang="en-US"/>
              <a:t>1</a:t>
            </a:r>
            <a:endParaRPr lang="en-US" dirty="0"/>
          </a:p>
        </p:txBody>
      </p:sp>
      <p:sp>
        <p:nvSpPr>
          <p:cNvPr id="4" name="Slide Number Placeholder 3"/>
          <p:cNvSpPr>
            <a:spLocks noGrp="1"/>
          </p:cNvSpPr>
          <p:nvPr>
            <p:ph type="sldNum" sz="quarter" idx="12"/>
          </p:nvPr>
        </p:nvSpPr>
        <p:spPr/>
        <p:txBody>
          <a:bodyPr/>
          <a:lstStyle/>
          <a:p>
            <a:pPr>
              <a:defRPr/>
            </a:pPr>
            <a:fld id="{325E9AC7-3C77-48C7-93E9-AFB939769DBD}" type="slidenum">
              <a:rPr lang="en-US" smtClean="0"/>
              <a:pPr>
                <a:defRPr/>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B48C80-94ED-4FAF-B88B-4655A501D7AD}" type="datetime1">
              <a:rPr lang="en-US" smtClean="0"/>
              <a:pPr/>
              <a:t>8/30/2023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pPr>
              <a:defRPr/>
            </a:pPr>
            <a:fld id="{411CFAF7-3AA7-407A-921B-B670AB41D51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3E4F264-F677-4E42-BC82-8A54CDB861E1}" type="datetime1">
              <a:rPr lang="en-US" smtClean="0"/>
              <a:pPr/>
              <a:t>8/30/2023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pPr>
              <a:defRPr/>
            </a:pPr>
            <a:fld id="{32A17730-631F-4E7F-98A2-DB64136BDCD4}" type="slidenum">
              <a:rPr lang="en-US" smtClean="0"/>
              <a:pPr>
                <a:defRPr/>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E6D10D-8B02-4E5F-93B8-8F63A091A089}" type="datetime1">
              <a:rPr lang="en-US" smtClean="0"/>
              <a:pPr/>
              <a:t>8/30/2023</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1</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09058EDE-AA8C-4F63-83A6-9B5A67118F47}" type="slidenum">
              <a:rPr lang="en-US" smtClean="0"/>
              <a:pPr>
                <a:defRPr/>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ff.stellmach@austin.utexa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utexas.edu/hr/ea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mhc.utexas.edu/groups.html" TargetMode="External"/><Relationship Id="rId2" Type="http://schemas.openxmlformats.org/officeDocument/2006/relationships/hyperlink" Target="https://utlearn.utexas.edu/" TargetMode="External"/><Relationship Id="rId1" Type="http://schemas.openxmlformats.org/officeDocument/2006/relationships/slideLayout" Target="../slideLayouts/slideLayout2.xml"/><Relationship Id="rId4" Type="http://schemas.openxmlformats.org/officeDocument/2006/relationships/hyperlink" Target="http://sites.utexas.edu/srbc/stress-reduction-biofeedback-cen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835" y="1828800"/>
            <a:ext cx="7406640" cy="1472184"/>
          </a:xfrm>
        </p:spPr>
        <p:txBody>
          <a:bodyPr>
            <a:normAutofit fontScale="90000"/>
          </a:bodyPr>
          <a:lstStyle/>
          <a:p>
            <a:pPr algn="ctr"/>
            <a:r>
              <a:rPr lang="en-US" sz="8000" dirty="0"/>
              <a:t>Stress Management</a:t>
            </a:r>
            <a:br>
              <a:rPr lang="en-US" sz="7300" dirty="0"/>
            </a:br>
            <a:r>
              <a:rPr lang="en-US" sz="3600" i="1" dirty="0"/>
              <a:t>Transforming Life Challenges Through Awareness and Action</a:t>
            </a:r>
            <a:br>
              <a:rPr lang="en-US" i="1" dirty="0"/>
            </a:br>
            <a:endParaRPr lang="en-US" i="1" dirty="0"/>
          </a:p>
        </p:txBody>
      </p:sp>
      <p:sp>
        <p:nvSpPr>
          <p:cNvPr id="3" name="Subtitle 2"/>
          <p:cNvSpPr>
            <a:spLocks noGrp="1"/>
          </p:cNvSpPr>
          <p:nvPr>
            <p:ph type="subTitle" idx="1"/>
          </p:nvPr>
        </p:nvSpPr>
        <p:spPr>
          <a:xfrm>
            <a:off x="1434835" y="4267200"/>
            <a:ext cx="7406640" cy="1752600"/>
          </a:xfrm>
        </p:spPr>
        <p:txBody>
          <a:bodyPr>
            <a:noAutofit/>
          </a:bodyPr>
          <a:lstStyle/>
          <a:p>
            <a:pPr algn="ctr">
              <a:lnSpc>
                <a:spcPct val="80000"/>
              </a:lnSpc>
            </a:pPr>
            <a:r>
              <a:rPr lang="en-US" sz="2400" dirty="0"/>
              <a:t>Presented by Jeff </a:t>
            </a:r>
            <a:r>
              <a:rPr lang="en-US" sz="2400" dirty="0" err="1"/>
              <a:t>Stellmach</a:t>
            </a:r>
            <a:r>
              <a:rPr lang="en-US" sz="2400" dirty="0"/>
              <a:t>, LCSW</a:t>
            </a:r>
          </a:p>
          <a:p>
            <a:pPr algn="ctr">
              <a:lnSpc>
                <a:spcPct val="80000"/>
              </a:lnSpc>
            </a:pPr>
            <a:r>
              <a:rPr lang="en-US" sz="2400" dirty="0"/>
              <a:t>Employee Assistance Program (EAP)</a:t>
            </a:r>
          </a:p>
          <a:p>
            <a:pPr algn="ctr">
              <a:lnSpc>
                <a:spcPct val="80000"/>
              </a:lnSpc>
            </a:pPr>
            <a:r>
              <a:rPr lang="en-US" sz="2400" dirty="0"/>
              <a:t>512-471-3366</a:t>
            </a:r>
          </a:p>
          <a:p>
            <a:pPr algn="ctr">
              <a:lnSpc>
                <a:spcPct val="80000"/>
              </a:lnSpc>
            </a:pPr>
            <a:r>
              <a:rPr lang="en-US" sz="2400" dirty="0">
                <a:hlinkClick r:id="rId3"/>
              </a:rPr>
              <a:t>Jeff.stellmach@austin.utexas.edu</a:t>
            </a:r>
            <a:endParaRPr lang="en-US" sz="2400" dirty="0"/>
          </a:p>
          <a:p>
            <a:pPr algn="ctr">
              <a:lnSpc>
                <a:spcPct val="80000"/>
              </a:lnSpc>
            </a:pPr>
            <a:r>
              <a:rPr lang="en-US" sz="2400" dirty="0">
                <a:hlinkClick r:id="rId4"/>
              </a:rPr>
              <a:t>http://www.utexas.edu/hr/eap/</a:t>
            </a:r>
            <a:endParaRPr lang="en-US" sz="2400" dirty="0"/>
          </a:p>
          <a:p>
            <a:pPr algn="ctr">
              <a:lnSpc>
                <a:spcPct val="80000"/>
              </a:lnSpc>
            </a:pPr>
            <a:endParaRPr lang="en-US" sz="2400" dirty="0"/>
          </a:p>
        </p:txBody>
      </p:sp>
      <p:sp>
        <p:nvSpPr>
          <p:cNvPr id="4" name="Slide Number Placeholder 3"/>
          <p:cNvSpPr>
            <a:spLocks noGrp="1"/>
          </p:cNvSpPr>
          <p:nvPr>
            <p:ph type="sldNum" sz="quarter" idx="12"/>
          </p:nvPr>
        </p:nvSpPr>
        <p:spPr/>
        <p:txBody>
          <a:bodyPr/>
          <a:lstStyle/>
          <a:p>
            <a:pPr>
              <a:defRPr/>
            </a:pPr>
            <a:fld id="{4E77BD25-440B-405E-9D74-CBF08A40F61D}" type="slidenum">
              <a:rPr lang="en-US" smtClean="0"/>
              <a:pPr>
                <a:defRPr/>
              </a:pPr>
              <a:t>1</a:t>
            </a:fld>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2743200"/>
            <a:ext cx="5638800" cy="1371600"/>
          </a:xfrm>
          <a:prstGeom prst="rect">
            <a:avLst/>
          </a:prstGeom>
        </p:spPr>
      </p:pic>
    </p:spTree>
    <p:extLst>
      <p:ext uri="{BB962C8B-B14F-4D97-AF65-F5344CB8AC3E}">
        <p14:creationId xmlns:p14="http://schemas.microsoft.com/office/powerpoint/2010/main" val="360971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600" b="1" dirty="0"/>
              <a:t>Social signs of stress</a:t>
            </a:r>
          </a:p>
        </p:txBody>
      </p:sp>
      <p:sp>
        <p:nvSpPr>
          <p:cNvPr id="3" name="Content Placeholder 2"/>
          <p:cNvSpPr>
            <a:spLocks noGrp="1"/>
          </p:cNvSpPr>
          <p:nvPr>
            <p:ph idx="1"/>
          </p:nvPr>
        </p:nvSpPr>
        <p:spPr/>
        <p:txBody>
          <a:bodyPr/>
          <a:lstStyle/>
          <a:p>
            <a:r>
              <a:rPr lang="en-US" dirty="0"/>
              <a:t>Loneliness</a:t>
            </a:r>
          </a:p>
          <a:p>
            <a:r>
              <a:rPr lang="en-US" dirty="0"/>
              <a:t>Reduced social contact</a:t>
            </a:r>
          </a:p>
          <a:p>
            <a:r>
              <a:rPr lang="en-US" dirty="0"/>
              <a:t>Social anxiety</a:t>
            </a:r>
          </a:p>
          <a:p>
            <a:r>
              <a:rPr lang="en-US" dirty="0"/>
              <a:t>Lack of intimacy </a:t>
            </a:r>
          </a:p>
          <a:p>
            <a:pPr marL="82296" indent="0">
              <a:buNone/>
            </a:pPr>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10</a:t>
            </a:fld>
            <a:endParaRPr lang="en-US" dirty="0"/>
          </a:p>
        </p:txBody>
      </p:sp>
      <p:pic>
        <p:nvPicPr>
          <p:cNvPr id="6" name="Picture 5"/>
          <p:cNvPicPr>
            <a:picLocks noChangeAspect="1"/>
          </p:cNvPicPr>
          <p:nvPr/>
        </p:nvPicPr>
        <p:blipFill>
          <a:blip r:embed="rId3"/>
          <a:stretch>
            <a:fillRect/>
          </a:stretch>
        </p:blipFill>
        <p:spPr>
          <a:xfrm>
            <a:off x="5029200" y="2667000"/>
            <a:ext cx="3209925" cy="2924175"/>
          </a:xfrm>
          <a:prstGeom prst="rect">
            <a:avLst/>
          </a:prstGeom>
        </p:spPr>
      </p:pic>
    </p:spTree>
    <p:extLst>
      <p:ext uri="{BB962C8B-B14F-4D97-AF65-F5344CB8AC3E}">
        <p14:creationId xmlns:p14="http://schemas.microsoft.com/office/powerpoint/2010/main" val="58748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28174" y="638175"/>
            <a:ext cx="7498080" cy="1143000"/>
          </a:xfrm>
        </p:spPr>
        <p:txBody>
          <a:bodyPr>
            <a:noAutofit/>
          </a:bodyPr>
          <a:lstStyle/>
          <a:p>
            <a:pPr algn="ctr"/>
            <a:r>
              <a:rPr lang="en-US" sz="5400" b="1" dirty="0"/>
              <a:t>The physical experience of stress</a:t>
            </a:r>
            <a:br>
              <a:rPr lang="en-US" sz="5400" b="1" dirty="0"/>
            </a:br>
            <a:endParaRPr lang="en-US" sz="5400" dirty="0"/>
          </a:p>
        </p:txBody>
      </p:sp>
      <p:sp>
        <p:nvSpPr>
          <p:cNvPr id="11" name="Content Placeholder 10"/>
          <p:cNvSpPr>
            <a:spLocks noGrp="1"/>
          </p:cNvSpPr>
          <p:nvPr>
            <p:ph sz="half" idx="1"/>
          </p:nvPr>
        </p:nvSpPr>
        <p:spPr>
          <a:xfrm>
            <a:off x="1435608" y="1852148"/>
            <a:ext cx="5346192" cy="2801279"/>
          </a:xfrm>
        </p:spPr>
        <p:txBody>
          <a:bodyPr>
            <a:normAutofit fontScale="47500" lnSpcReduction="20000"/>
          </a:bodyPr>
          <a:lstStyle/>
          <a:p>
            <a:r>
              <a:rPr lang="en-US" sz="4800" dirty="0"/>
              <a:t>Our physical response to stress can  often be acute, a type of fight or flight reaction.  What is this?</a:t>
            </a:r>
          </a:p>
          <a:p>
            <a:pPr marL="82296" indent="0">
              <a:buNone/>
            </a:pPr>
            <a:endParaRPr lang="en-US" sz="4800" dirty="0"/>
          </a:p>
          <a:p>
            <a:r>
              <a:rPr lang="en-US" sz="4800" dirty="0"/>
              <a:t>We respond to stressors by increasing heart rate and breathing, directing blood to the limbs and muscles, and scanning the environment for possible threats.</a:t>
            </a:r>
          </a:p>
          <a:p>
            <a:endParaRPr lang="en-US" dirty="0"/>
          </a:p>
        </p:txBody>
      </p:sp>
      <p:sp>
        <p:nvSpPr>
          <p:cNvPr id="12" name="Content Placeholder 11"/>
          <p:cNvSpPr>
            <a:spLocks noGrp="1"/>
          </p:cNvSpPr>
          <p:nvPr>
            <p:ph sz="half" idx="2"/>
          </p:nvPr>
        </p:nvSpPr>
        <p:spPr>
          <a:xfrm>
            <a:off x="1435608" y="4724400"/>
            <a:ext cx="7178040" cy="4663440"/>
          </a:xfrm>
        </p:spPr>
        <p:txBody>
          <a:bodyPr>
            <a:normAutofit fontScale="47500" lnSpcReduction="20000"/>
          </a:bodyPr>
          <a:lstStyle/>
          <a:p>
            <a:r>
              <a:rPr lang="en-US" sz="5100" dirty="0"/>
              <a:t>We are designed to rapidly respond to stress and challenge, often called the stress response.  This response is adaptive when the challenge is immediate and requires immediate action.</a:t>
            </a:r>
          </a:p>
          <a:p>
            <a:endParaRPr lang="en-US" sz="2600"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11</a:t>
            </a:fld>
            <a:endParaRPr lang="en-US" dirty="0"/>
          </a:p>
        </p:txBody>
      </p:sp>
      <p:pic>
        <p:nvPicPr>
          <p:cNvPr id="13"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852149"/>
            <a:ext cx="1942373" cy="2338852"/>
          </a:xfrm>
          <a:prstGeom prst="rect">
            <a:avLst/>
          </a:prstGeom>
        </p:spPr>
      </p:pic>
    </p:spTree>
    <p:extLst>
      <p:ext uri="{BB962C8B-B14F-4D97-AF65-F5344CB8AC3E}">
        <p14:creationId xmlns:p14="http://schemas.microsoft.com/office/powerpoint/2010/main" val="401730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The prolonged stress response</a:t>
            </a:r>
          </a:p>
        </p:txBody>
      </p:sp>
      <p:sp>
        <p:nvSpPr>
          <p:cNvPr id="6" name="Content Placeholder 5"/>
          <p:cNvSpPr>
            <a:spLocks noGrp="1"/>
          </p:cNvSpPr>
          <p:nvPr>
            <p:ph sz="half" idx="1"/>
          </p:nvPr>
        </p:nvSpPr>
        <p:spPr>
          <a:xfrm>
            <a:off x="1501028" y="1232534"/>
            <a:ext cx="3756772" cy="2425065"/>
          </a:xfrm>
        </p:spPr>
        <p:txBody>
          <a:bodyPr>
            <a:normAutofit/>
          </a:bodyPr>
          <a:lstStyle/>
          <a:p>
            <a:pPr marL="82296" indent="0">
              <a:buNone/>
            </a:pPr>
            <a:endParaRPr lang="en-US" dirty="0"/>
          </a:p>
          <a:p>
            <a:r>
              <a:rPr lang="en-US" dirty="0"/>
              <a:t>We are not physically designed to stay in an acute stress response.</a:t>
            </a:r>
          </a:p>
          <a:p>
            <a:pPr marL="82296" indent="0">
              <a:buNone/>
            </a:pPr>
            <a:endParaRPr lang="en-US" dirty="0"/>
          </a:p>
        </p:txBody>
      </p:sp>
      <p:sp>
        <p:nvSpPr>
          <p:cNvPr id="7" name="Content Placeholder 6"/>
          <p:cNvSpPr>
            <a:spLocks noGrp="1"/>
          </p:cNvSpPr>
          <p:nvPr>
            <p:ph sz="half" idx="2"/>
          </p:nvPr>
        </p:nvSpPr>
        <p:spPr>
          <a:xfrm>
            <a:off x="1501028" y="3384231"/>
            <a:ext cx="7191348" cy="3651885"/>
          </a:xfrm>
        </p:spPr>
        <p:txBody>
          <a:bodyPr>
            <a:normAutofit/>
          </a:bodyPr>
          <a:lstStyle/>
          <a:p>
            <a:r>
              <a:rPr lang="en-US" dirty="0"/>
              <a:t>When fight or flight remains activated, we tend to view all things through the lens of a threat.</a:t>
            </a:r>
          </a:p>
          <a:p>
            <a:r>
              <a:rPr lang="en-US" dirty="0"/>
              <a:t>If we maintain a hyper-focus on a perceived threat, we lose the ability to see other coping options. </a:t>
            </a:r>
          </a:p>
          <a:p>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12</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456" y="1516698"/>
            <a:ext cx="2971798" cy="1683703"/>
          </a:xfrm>
          <a:prstGeom prst="rect">
            <a:avLst/>
          </a:prstGeom>
        </p:spPr>
      </p:pic>
    </p:spTree>
    <p:extLst>
      <p:ext uri="{BB962C8B-B14F-4D97-AF65-F5344CB8AC3E}">
        <p14:creationId xmlns:p14="http://schemas.microsoft.com/office/powerpoint/2010/main" val="123899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174992" cy="1143000"/>
          </a:xfrm>
        </p:spPr>
        <p:txBody>
          <a:bodyPr>
            <a:normAutofit fontScale="90000"/>
          </a:bodyPr>
          <a:lstStyle/>
          <a:p>
            <a:pPr algn="ctr"/>
            <a:r>
              <a:rPr lang="en-US" sz="4800" b="1" dirty="0"/>
              <a:t>Slowing down: </a:t>
            </a:r>
            <a:br>
              <a:rPr lang="en-US" sz="4800" b="1" dirty="0"/>
            </a:br>
            <a:r>
              <a:rPr lang="en-US" sz="4800" b="1" dirty="0"/>
              <a:t>The relaxation response</a:t>
            </a:r>
          </a:p>
        </p:txBody>
      </p:sp>
      <p:sp>
        <p:nvSpPr>
          <p:cNvPr id="3" name="Content Placeholder 2"/>
          <p:cNvSpPr>
            <a:spLocks noGrp="1"/>
          </p:cNvSpPr>
          <p:nvPr>
            <p:ph idx="1"/>
          </p:nvPr>
        </p:nvSpPr>
        <p:spPr>
          <a:xfrm>
            <a:off x="1435608" y="1676400"/>
            <a:ext cx="7498080" cy="5410200"/>
          </a:xfrm>
        </p:spPr>
        <p:txBody>
          <a:bodyPr>
            <a:normAutofit/>
          </a:bodyPr>
          <a:lstStyle/>
          <a:p>
            <a:r>
              <a:rPr lang="en-US" sz="2700" dirty="0"/>
              <a:t>Physically relieving stress                                         through relaxation is often                                         the most attainable goal.</a:t>
            </a:r>
          </a:p>
          <a:p>
            <a:endParaRPr lang="en-US" sz="2700" dirty="0"/>
          </a:p>
          <a:p>
            <a:r>
              <a:rPr lang="en-US" sz="2700" dirty="0"/>
              <a:t>Even if the goal is to address a problem, physically reducing stress makes us better able to see options and cope effectively.</a:t>
            </a:r>
          </a:p>
          <a:p>
            <a:pPr marL="82296" indent="0">
              <a:buNone/>
            </a:pPr>
            <a:endParaRPr lang="en-US" sz="2700" dirty="0"/>
          </a:p>
          <a:p>
            <a:r>
              <a:rPr lang="en-US" sz="2700" dirty="0"/>
              <a:t>Achieving the relaxation                                        response renews our                                             ability to enjoy the moment.</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689" y="1905000"/>
            <a:ext cx="2209799" cy="1295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485" y="5181600"/>
            <a:ext cx="2122003" cy="1447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174992" cy="1143000"/>
          </a:xfrm>
        </p:spPr>
        <p:txBody>
          <a:bodyPr>
            <a:normAutofit/>
          </a:bodyPr>
          <a:lstStyle/>
          <a:p>
            <a:pPr algn="ctr"/>
            <a:r>
              <a:rPr lang="en-US" sz="4800" b="1" dirty="0"/>
              <a:t>Proper seated posture</a:t>
            </a:r>
          </a:p>
        </p:txBody>
      </p:sp>
      <p:sp>
        <p:nvSpPr>
          <p:cNvPr id="3" name="Content Placeholder 2"/>
          <p:cNvSpPr>
            <a:spLocks noGrp="1"/>
          </p:cNvSpPr>
          <p:nvPr>
            <p:ph idx="1"/>
          </p:nvPr>
        </p:nvSpPr>
        <p:spPr/>
        <p:txBody>
          <a:bodyPr>
            <a:normAutofit lnSpcReduction="10000"/>
          </a:bodyPr>
          <a:lstStyle/>
          <a:p>
            <a:r>
              <a:rPr lang="en-US" dirty="0"/>
              <a:t>Feet flat on the floor</a:t>
            </a:r>
          </a:p>
          <a:p>
            <a:r>
              <a:rPr lang="en-US" dirty="0"/>
              <a:t>Legs bent at 90 degree angle</a:t>
            </a:r>
          </a:p>
          <a:p>
            <a:r>
              <a:rPr lang="en-US" dirty="0"/>
              <a:t>Hands resting in lap or thighs</a:t>
            </a:r>
          </a:p>
          <a:p>
            <a:r>
              <a:rPr lang="en-US" dirty="0"/>
              <a:t>Back straight</a:t>
            </a:r>
          </a:p>
          <a:p>
            <a:r>
              <a:rPr lang="en-US" dirty="0"/>
              <a:t>Use back of chair only as </a:t>
            </a:r>
          </a:p>
          <a:p>
            <a:pPr marL="82296" indent="0">
              <a:buNone/>
            </a:pPr>
            <a:r>
              <a:rPr lang="en-US" dirty="0"/>
              <a:t>   much as you need to </a:t>
            </a:r>
          </a:p>
          <a:p>
            <a:r>
              <a:rPr lang="en-US" dirty="0"/>
              <a:t>If you’re accustomed to leaning into back of chair, work towards better posture incrementally so you don’t hurt yourself</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14</a:t>
            </a:fld>
            <a:endParaRPr lang="en-US" dirty="0"/>
          </a:p>
        </p:txBody>
      </p:sp>
      <p:pic>
        <p:nvPicPr>
          <p:cNvPr id="5" name="Picture 4"/>
          <p:cNvPicPr>
            <a:picLocks noChangeAspect="1"/>
          </p:cNvPicPr>
          <p:nvPr/>
        </p:nvPicPr>
        <p:blipFill>
          <a:blip r:embed="rId3"/>
          <a:stretch>
            <a:fillRect/>
          </a:stretch>
        </p:blipFill>
        <p:spPr>
          <a:xfrm>
            <a:off x="6756450" y="1390650"/>
            <a:ext cx="2387550" cy="31813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35608" y="274638"/>
            <a:ext cx="7251192" cy="1143000"/>
          </a:xfrm>
        </p:spPr>
        <p:txBody>
          <a:bodyPr>
            <a:normAutofit/>
          </a:bodyPr>
          <a:lstStyle/>
          <a:p>
            <a:pPr algn="ctr" eaLnBrk="1" hangingPunct="1">
              <a:defRPr/>
            </a:pPr>
            <a:r>
              <a:rPr lang="en-US" sz="5400" b="1" dirty="0"/>
              <a:t>Meditation exercise</a:t>
            </a:r>
          </a:p>
        </p:txBody>
      </p:sp>
      <p:sp>
        <p:nvSpPr>
          <p:cNvPr id="14339" name="Rectangle 3"/>
          <p:cNvSpPr>
            <a:spLocks noGrp="1" noChangeArrowheads="1"/>
          </p:cNvSpPr>
          <p:nvPr>
            <p:ph idx="1"/>
          </p:nvPr>
        </p:nvSpPr>
        <p:spPr/>
        <p:txBody>
          <a:bodyPr>
            <a:noAutofit/>
          </a:bodyPr>
          <a:lstStyle/>
          <a:p>
            <a:pPr eaLnBrk="1" hangingPunct="1">
              <a:lnSpc>
                <a:spcPct val="90000"/>
              </a:lnSpc>
              <a:defRPr/>
            </a:pPr>
            <a:r>
              <a:rPr lang="en-US" sz="2400" dirty="0"/>
              <a:t>Try to place yourself in good posture and breathe in a rhythm that’s comfortable for you.  Slowly increase the duration of both your inhale and your exhale.</a:t>
            </a:r>
          </a:p>
          <a:p>
            <a:pPr eaLnBrk="1" hangingPunct="1">
              <a:lnSpc>
                <a:spcPct val="90000"/>
              </a:lnSpc>
              <a:defRPr/>
            </a:pPr>
            <a:r>
              <a:rPr lang="en-US" sz="2400" dirty="0"/>
              <a:t>Now try to maintain your thinking in an open, in-the-moment stance.  When your thoughts attach to something, simply return your attention to your deep, relaxed breathing.</a:t>
            </a:r>
          </a:p>
          <a:p>
            <a:pPr eaLnBrk="1" hangingPunct="1">
              <a:lnSpc>
                <a:spcPct val="90000"/>
              </a:lnSpc>
              <a:defRPr/>
            </a:pPr>
            <a:r>
              <a:rPr lang="en-US" sz="2400" dirty="0"/>
              <a:t>If you experience intrusive thoughts, observe them without judgment and allow them to pass.  A self-statement like, “I notice myself thinking” may be helpful.  Return your attention to your breath.</a:t>
            </a:r>
          </a:p>
          <a:p>
            <a:pPr eaLnBrk="1" hangingPunct="1">
              <a:lnSpc>
                <a:spcPct val="90000"/>
              </a:lnSpc>
              <a:defRPr/>
            </a:pPr>
            <a:r>
              <a:rPr lang="en-US" sz="2400" dirty="0"/>
              <a:t>If you are having rapid thoughts, adjust the level of your gaze downward without changing the level of your head.  If you are becoming tired, shift the level of your gaze upward.</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Questions for you</a:t>
            </a:r>
          </a:p>
        </p:txBody>
      </p:sp>
      <p:sp>
        <p:nvSpPr>
          <p:cNvPr id="3" name="Content Placeholder 2"/>
          <p:cNvSpPr>
            <a:spLocks noGrp="1"/>
          </p:cNvSpPr>
          <p:nvPr>
            <p:ph idx="1"/>
          </p:nvPr>
        </p:nvSpPr>
        <p:spPr/>
        <p:txBody>
          <a:bodyPr>
            <a:normAutofit/>
          </a:bodyPr>
          <a:lstStyle/>
          <a:p>
            <a:endParaRPr lang="en-US" dirty="0"/>
          </a:p>
          <a:p>
            <a:r>
              <a:rPr lang="en-US" dirty="0"/>
              <a:t>Did you close your eyes while  meditating?</a:t>
            </a:r>
          </a:p>
          <a:p>
            <a:r>
              <a:rPr lang="en-US" dirty="0"/>
              <a:t>What were you aware of                       in terms of your thinking? </a:t>
            </a:r>
          </a:p>
          <a:p>
            <a:r>
              <a:rPr lang="en-US" dirty="0"/>
              <a:t>How did you respond                       when intrusive thoughts                entered?</a:t>
            </a:r>
          </a:p>
          <a:p>
            <a:pPr marL="82296" indent="0">
              <a:buNone/>
            </a:pPr>
            <a:r>
              <a:rPr lang="en-US" dirty="0"/>
              <a:t>                           </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307" y="2895600"/>
            <a:ext cx="2646259" cy="3200400"/>
          </a:xfrm>
          <a:prstGeom prst="rect">
            <a:avLst/>
          </a:prstGeom>
        </p:spPr>
      </p:pic>
    </p:spTree>
    <p:extLst>
      <p:ext uri="{BB962C8B-B14F-4D97-AF65-F5344CB8AC3E}">
        <p14:creationId xmlns:p14="http://schemas.microsoft.com/office/powerpoint/2010/main" val="38223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t>Mindful activities to re-set our rhythms</a:t>
            </a:r>
          </a:p>
        </p:txBody>
      </p:sp>
      <p:sp>
        <p:nvSpPr>
          <p:cNvPr id="3" name="Content Placeholder 2"/>
          <p:cNvSpPr>
            <a:spLocks noGrp="1"/>
          </p:cNvSpPr>
          <p:nvPr>
            <p:ph idx="1"/>
          </p:nvPr>
        </p:nvSpPr>
        <p:spPr>
          <a:xfrm>
            <a:off x="1373905" y="1828800"/>
            <a:ext cx="7498080" cy="4800600"/>
          </a:xfrm>
        </p:spPr>
        <p:txBody>
          <a:bodyPr>
            <a:normAutofit fontScale="92500" lnSpcReduction="20000"/>
          </a:bodyPr>
          <a:lstStyle/>
          <a:p>
            <a:r>
              <a:rPr lang="en-US" sz="2600" dirty="0"/>
              <a:t>These are activities that bring                                                                            you into the moment and have                                                                        a calming effect.</a:t>
            </a:r>
          </a:p>
          <a:p>
            <a:r>
              <a:rPr lang="en-US" sz="2600" dirty="0"/>
              <a:t>They are typically simple,                                                                            requiring a basic focus and                                                               present awareness.</a:t>
            </a:r>
          </a:p>
          <a:p>
            <a:r>
              <a:rPr lang="en-US" sz="2600" dirty="0"/>
              <a:t>They work to regulate our                                                          breathing and reduce baseline                                                 anxiety.</a:t>
            </a:r>
          </a:p>
          <a:p>
            <a:r>
              <a:rPr lang="en-US" sz="2600" dirty="0"/>
              <a:t>An effective technique can be                                                         to observe your breathing during or after a mindful activity to capture and mark the rhythms of our relaxed breathing state.  This breathing awareness can be as short as 20 – 30 seconds.</a:t>
            </a:r>
          </a:p>
          <a:p>
            <a:endParaRPr lang="en-US" sz="2600"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17</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016" y="1828800"/>
            <a:ext cx="3142488" cy="3173412"/>
          </a:xfrm>
          <a:prstGeom prst="rect">
            <a:avLst/>
          </a:prstGeom>
        </p:spPr>
      </p:pic>
    </p:spTree>
    <p:extLst>
      <p:ext uri="{BB962C8B-B14F-4D97-AF65-F5344CB8AC3E}">
        <p14:creationId xmlns:p14="http://schemas.microsoft.com/office/powerpoint/2010/main" val="114465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Some mindful activities</a:t>
            </a:r>
          </a:p>
        </p:txBody>
      </p:sp>
      <p:sp>
        <p:nvSpPr>
          <p:cNvPr id="3" name="Content Placeholder 2"/>
          <p:cNvSpPr>
            <a:spLocks noGrp="1"/>
          </p:cNvSpPr>
          <p:nvPr>
            <p:ph idx="1"/>
          </p:nvPr>
        </p:nvSpPr>
        <p:spPr/>
        <p:txBody>
          <a:bodyPr>
            <a:noAutofit/>
          </a:bodyPr>
          <a:lstStyle/>
          <a:p>
            <a:r>
              <a:rPr lang="en-US" sz="2200" dirty="0"/>
              <a:t>Swimming, walking, biking, hiking</a:t>
            </a:r>
          </a:p>
          <a:p>
            <a:r>
              <a:rPr lang="en-US" sz="2200" dirty="0"/>
              <a:t>Craft work</a:t>
            </a:r>
          </a:p>
          <a:p>
            <a:r>
              <a:rPr lang="en-US" sz="2200" dirty="0"/>
              <a:t>Cooking</a:t>
            </a:r>
          </a:p>
          <a:p>
            <a:r>
              <a:rPr lang="en-US" sz="2200" dirty="0"/>
              <a:t>Yoga </a:t>
            </a:r>
          </a:p>
          <a:p>
            <a:r>
              <a:rPr lang="en-US" sz="2200" dirty="0"/>
              <a:t>Gardening</a:t>
            </a:r>
          </a:p>
          <a:p>
            <a:r>
              <a:rPr lang="en-US" sz="2200" dirty="0"/>
              <a:t>Fishing</a:t>
            </a:r>
          </a:p>
          <a:p>
            <a:r>
              <a:rPr lang="en-US" sz="2200" dirty="0"/>
              <a:t>Reading</a:t>
            </a:r>
          </a:p>
          <a:p>
            <a:r>
              <a:rPr lang="en-US" sz="2200" dirty="0"/>
              <a:t>Listening to or playing music</a:t>
            </a:r>
          </a:p>
          <a:p>
            <a:r>
              <a:rPr lang="en-US" sz="2200" dirty="0"/>
              <a:t>Barbecuing </a:t>
            </a:r>
          </a:p>
          <a:p>
            <a:r>
              <a:rPr lang="en-US" sz="2200" dirty="0"/>
              <a:t>And more . . . </a:t>
            </a:r>
          </a:p>
          <a:p>
            <a:pPr marL="82296" indent="0">
              <a:buNone/>
            </a:pPr>
            <a:endParaRPr lang="en-US" sz="2200"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981200"/>
            <a:ext cx="3552825" cy="2290206"/>
          </a:xfrm>
          <a:prstGeom prst="rect">
            <a:avLst/>
          </a:prstGeom>
        </p:spPr>
      </p:pic>
    </p:spTree>
    <p:extLst>
      <p:ext uri="{BB962C8B-B14F-4D97-AF65-F5344CB8AC3E}">
        <p14:creationId xmlns:p14="http://schemas.microsoft.com/office/powerpoint/2010/main" val="10723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More on mindful activities</a:t>
            </a:r>
          </a:p>
        </p:txBody>
      </p:sp>
      <p:sp>
        <p:nvSpPr>
          <p:cNvPr id="3" name="Content Placeholder 2"/>
          <p:cNvSpPr>
            <a:spLocks noGrp="1"/>
          </p:cNvSpPr>
          <p:nvPr>
            <p:ph idx="1"/>
          </p:nvPr>
        </p:nvSpPr>
        <p:spPr/>
        <p:txBody>
          <a:bodyPr>
            <a:normAutofit/>
          </a:bodyPr>
          <a:lstStyle/>
          <a:p>
            <a:r>
              <a:rPr lang="en-US" sz="3600" dirty="0"/>
              <a:t>Write down the                                                 mindful activities                                                   you already do.</a:t>
            </a:r>
          </a:p>
          <a:p>
            <a:endParaRPr lang="en-US" sz="3600" dirty="0"/>
          </a:p>
          <a:p>
            <a:r>
              <a:rPr lang="en-US" sz="3600" dirty="0"/>
              <a:t>Write down the                                                                   mindful activities                                                      you would like to learn or try to do more consistently.</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19</a:t>
            </a:fld>
            <a:endParaRPr lang="en-US" dirty="0"/>
          </a:p>
        </p:txBody>
      </p:sp>
      <p:pic>
        <p:nvPicPr>
          <p:cNvPr id="7" name="Picture 6" descr="Simple Mindfulness Techniques: How Can You Be More Mindfu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471" y="1447800"/>
            <a:ext cx="2819177" cy="3200400"/>
          </a:xfrm>
          <a:prstGeom prst="rect">
            <a:avLst/>
          </a:prstGeom>
        </p:spPr>
      </p:pic>
    </p:spTree>
    <p:extLst>
      <p:ext uri="{BB962C8B-B14F-4D97-AF65-F5344CB8AC3E}">
        <p14:creationId xmlns:p14="http://schemas.microsoft.com/office/powerpoint/2010/main" val="217367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744" y="-16727"/>
            <a:ext cx="7498080" cy="1935162"/>
          </a:xfrm>
        </p:spPr>
        <p:txBody>
          <a:bodyPr/>
          <a:lstStyle/>
          <a:p>
            <a:pPr algn="ctr"/>
            <a:r>
              <a:rPr lang="en-US" sz="5400" b="1" i="1" dirty="0"/>
              <a:t>Health</a:t>
            </a:r>
            <a:r>
              <a:rPr lang="en-US" sz="5400" b="1" dirty="0"/>
              <a:t>Point</a:t>
            </a:r>
            <a:br>
              <a:rPr lang="en-US" sz="5400" b="1" dirty="0"/>
            </a:br>
            <a:r>
              <a:rPr lang="en-US" sz="3200" b="1" dirty="0"/>
              <a:t>Employee Assistance Program (EAP)</a:t>
            </a:r>
          </a:p>
        </p:txBody>
      </p:sp>
      <p:sp>
        <p:nvSpPr>
          <p:cNvPr id="3" name="Content Placeholder 2"/>
          <p:cNvSpPr>
            <a:spLocks noGrp="1"/>
          </p:cNvSpPr>
          <p:nvPr>
            <p:ph idx="1"/>
          </p:nvPr>
        </p:nvSpPr>
        <p:spPr>
          <a:xfrm>
            <a:off x="1096030" y="2209800"/>
            <a:ext cx="7517618" cy="3810000"/>
          </a:xfrm>
        </p:spPr>
        <p:txBody>
          <a:bodyPr>
            <a:normAutofit fontScale="77500" lnSpcReduction="20000"/>
          </a:bodyPr>
          <a:lstStyle/>
          <a:p>
            <a:pPr marL="82296" indent="0">
              <a:buNone/>
            </a:pPr>
            <a:r>
              <a:rPr lang="en-US" sz="3600" dirty="0"/>
              <a:t>EAP is a resource for all benefits-eligible employees, adult dependents, partners, and retirees. </a:t>
            </a:r>
          </a:p>
          <a:p>
            <a:pPr marL="0" indent="0">
              <a:buNone/>
            </a:pPr>
            <a:r>
              <a:rPr lang="en-US" sz="2400" dirty="0"/>
              <a:t> </a:t>
            </a:r>
          </a:p>
          <a:p>
            <a:pPr lvl="1">
              <a:buFont typeface="Wingdings" panose="05000000000000000000" pitchFamily="2" charset="2"/>
              <a:buChar char="q"/>
            </a:pPr>
            <a:r>
              <a:rPr lang="en-US" sz="2700" dirty="0"/>
              <a:t>Confidential, short-term counseling</a:t>
            </a:r>
          </a:p>
          <a:p>
            <a:pPr lvl="1">
              <a:buFont typeface="Wingdings" panose="05000000000000000000" pitchFamily="2" charset="2"/>
              <a:buChar char="q"/>
            </a:pPr>
            <a:r>
              <a:rPr lang="en-US" sz="2700" dirty="0"/>
              <a:t>Community referrals</a:t>
            </a:r>
          </a:p>
          <a:p>
            <a:pPr lvl="1">
              <a:buFont typeface="Wingdings" panose="05000000000000000000" pitchFamily="2" charset="2"/>
              <a:buChar char="q"/>
            </a:pPr>
            <a:r>
              <a:rPr lang="en-US" sz="2700" dirty="0"/>
              <a:t>Manager consultation and training</a:t>
            </a:r>
          </a:p>
          <a:p>
            <a:pPr lvl="1">
              <a:buFont typeface="Wingdings" panose="05000000000000000000" pitchFamily="2" charset="2"/>
              <a:buChar char="q"/>
            </a:pPr>
            <a:r>
              <a:rPr lang="en-US" sz="2700" dirty="0"/>
              <a:t>Trainings and groups on a variety of topics</a:t>
            </a:r>
          </a:p>
          <a:p>
            <a:pPr lvl="1">
              <a:buFont typeface="Wingdings" panose="05000000000000000000" pitchFamily="2" charset="2"/>
              <a:buChar char="q"/>
            </a:pPr>
            <a:r>
              <a:rPr lang="en-US" sz="2700" dirty="0"/>
              <a:t>Workplace safety and crisis management</a:t>
            </a:r>
          </a:p>
          <a:p>
            <a:pPr lvl="1">
              <a:buFont typeface="Wingdings" panose="05000000000000000000" pitchFamily="2" charset="2"/>
              <a:buChar char="q"/>
            </a:pPr>
            <a:r>
              <a:rPr lang="en-US" sz="2700" dirty="0"/>
              <a:t>Stress Reduction and Biofeedback Center</a:t>
            </a:r>
          </a:p>
          <a:p>
            <a:pPr lvl="1">
              <a:buFont typeface="Wingdings" panose="05000000000000000000" pitchFamily="2" charset="2"/>
              <a:buChar char="q"/>
            </a:pPr>
            <a:r>
              <a:rPr lang="en-US" sz="2700" dirty="0"/>
              <a:t>In-person or virtual counseling via Zoom, Teams, or phone</a:t>
            </a:r>
          </a:p>
          <a:p>
            <a:pPr marL="402336" lvl="1" indent="0">
              <a:buNone/>
            </a:pPr>
            <a:endParaRPr lang="en-US" sz="2700" dirty="0"/>
          </a:p>
          <a:p>
            <a:pPr marL="82296"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BFD034F-A391-44B1-A77C-2D3DFDF8D064}" type="slidenum">
              <a:rPr lang="en-US" smtClean="0"/>
              <a:pPr/>
              <a:t>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399" y="2971800"/>
            <a:ext cx="1605107" cy="2286000"/>
          </a:xfrm>
          <a:prstGeom prst="rect">
            <a:avLst/>
          </a:prstGeom>
        </p:spPr>
      </p:pic>
    </p:spTree>
    <p:extLst>
      <p:ext uri="{BB962C8B-B14F-4D97-AF65-F5344CB8AC3E}">
        <p14:creationId xmlns:p14="http://schemas.microsoft.com/office/powerpoint/2010/main" val="194532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Mindful activities during your workday</a:t>
            </a:r>
          </a:p>
        </p:txBody>
      </p:sp>
      <p:sp>
        <p:nvSpPr>
          <p:cNvPr id="3" name="Content Placeholder 2"/>
          <p:cNvSpPr>
            <a:spLocks noGrp="1"/>
          </p:cNvSpPr>
          <p:nvPr>
            <p:ph idx="1"/>
          </p:nvPr>
        </p:nvSpPr>
        <p:spPr>
          <a:xfrm>
            <a:off x="1467203" y="1949179"/>
            <a:ext cx="7498080" cy="4800600"/>
          </a:xfrm>
        </p:spPr>
        <p:txBody>
          <a:bodyPr>
            <a:normAutofit/>
          </a:bodyPr>
          <a:lstStyle/>
          <a:p>
            <a:r>
              <a:rPr lang="en-US" sz="3000" dirty="0"/>
              <a:t>Write down the mindful                                                                          activities you already do                                         during your workday.</a:t>
            </a:r>
          </a:p>
          <a:p>
            <a:pPr marL="82296" indent="0">
              <a:buNone/>
            </a:pPr>
            <a:endParaRPr lang="en-US" sz="3000" dirty="0"/>
          </a:p>
          <a:p>
            <a:pPr marL="82296" indent="0">
              <a:buNone/>
            </a:pPr>
            <a:endParaRPr lang="en-US" sz="3000" dirty="0"/>
          </a:p>
          <a:p>
            <a:r>
              <a:rPr lang="en-US" sz="3000" dirty="0"/>
              <a:t>How could you modify an activity you do in your personal time and make it work at the job?</a:t>
            </a:r>
          </a:p>
          <a:p>
            <a:endParaRPr lang="en-US" sz="2600"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949179"/>
            <a:ext cx="2517648" cy="2394221"/>
          </a:xfrm>
          <a:prstGeom prst="rect">
            <a:avLst/>
          </a:prstGeom>
        </p:spPr>
      </p:pic>
    </p:spTree>
    <p:extLst>
      <p:ext uri="{BB962C8B-B14F-4D97-AF65-F5344CB8AC3E}">
        <p14:creationId xmlns:p14="http://schemas.microsoft.com/office/powerpoint/2010/main" val="73838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Slowing down</a:t>
            </a:r>
          </a:p>
        </p:txBody>
      </p:sp>
      <p:sp>
        <p:nvSpPr>
          <p:cNvPr id="3" name="Content Placeholder 2"/>
          <p:cNvSpPr>
            <a:spLocks noGrp="1"/>
          </p:cNvSpPr>
          <p:nvPr>
            <p:ph idx="1"/>
          </p:nvPr>
        </p:nvSpPr>
        <p:spPr/>
        <p:txBody>
          <a:bodyPr/>
          <a:lstStyle/>
          <a:p>
            <a:pPr marL="82296" indent="0">
              <a:buNone/>
            </a:pPr>
            <a:r>
              <a:rPr lang="en-US" dirty="0"/>
              <a:t>Most any basic activity </a:t>
            </a:r>
          </a:p>
          <a:p>
            <a:pPr marL="82296" indent="0">
              <a:buNone/>
            </a:pPr>
            <a:r>
              <a:rPr lang="en-US" dirty="0"/>
              <a:t>we do can be even more </a:t>
            </a:r>
          </a:p>
          <a:p>
            <a:pPr marL="82296" indent="0">
              <a:buNone/>
            </a:pPr>
            <a:r>
              <a:rPr lang="en-US" dirty="0"/>
              <a:t>mindful by doing it slower </a:t>
            </a:r>
          </a:p>
          <a:p>
            <a:pPr marL="82296" indent="0">
              <a:buNone/>
            </a:pPr>
            <a:r>
              <a:rPr lang="en-US" dirty="0"/>
              <a:t>than we otherwise would.</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21</a:t>
            </a:fld>
            <a:endParaRPr lang="en-US" dirty="0"/>
          </a:p>
        </p:txBody>
      </p:sp>
      <p:pic>
        <p:nvPicPr>
          <p:cNvPr id="5" name="Picture 4" descr="Slow Children At Play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447800"/>
            <a:ext cx="2289048" cy="3052064"/>
          </a:xfrm>
          <a:prstGeom prst="rect">
            <a:avLst/>
          </a:prstGeom>
        </p:spPr>
      </p:pic>
      <p:pic>
        <p:nvPicPr>
          <p:cNvPr id="6" name="Picture 5" descr="The Slow Work of Making Progress • Tim Hill Psychotherap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810" y="3952875"/>
            <a:ext cx="4591050" cy="2295525"/>
          </a:xfrm>
          <a:prstGeom prst="rect">
            <a:avLst/>
          </a:prstGeom>
        </p:spPr>
      </p:pic>
    </p:spTree>
    <p:extLst>
      <p:ext uri="{BB962C8B-B14F-4D97-AF65-F5344CB8AC3E}">
        <p14:creationId xmlns:p14="http://schemas.microsoft.com/office/powerpoint/2010/main" val="2455768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What is self-care?</a:t>
            </a:r>
          </a:p>
        </p:txBody>
      </p:sp>
      <p:sp>
        <p:nvSpPr>
          <p:cNvPr id="3" name="Content Placeholder 2"/>
          <p:cNvSpPr>
            <a:spLocks noGrp="1"/>
          </p:cNvSpPr>
          <p:nvPr>
            <p:ph idx="1"/>
          </p:nvPr>
        </p:nvSpPr>
        <p:spPr/>
        <p:txBody>
          <a:bodyPr>
            <a:normAutofit fontScale="92500"/>
          </a:bodyPr>
          <a:lstStyle/>
          <a:p>
            <a:r>
              <a:rPr lang="en-US" sz="2800" dirty="0"/>
              <a:t>Self-care involves intentional actions we take to care for our physical, mental, and emotional health.</a:t>
            </a:r>
          </a:p>
          <a:p>
            <a:pPr marL="82296" indent="0">
              <a:buNone/>
            </a:pPr>
            <a:endParaRPr lang="en-US" sz="2800" dirty="0"/>
          </a:p>
          <a:p>
            <a:r>
              <a:rPr lang="en-US" sz="2800" dirty="0"/>
              <a:t>It can be thought of                                                    as a type of maintenance                                   condition that is needed                                          to cope best with stress.</a:t>
            </a:r>
          </a:p>
          <a:p>
            <a:pPr marL="82296" indent="0">
              <a:buNone/>
            </a:pPr>
            <a:endParaRPr lang="en-US" sz="2800" dirty="0"/>
          </a:p>
          <a:p>
            <a:r>
              <a:rPr lang="en-US" sz="2800" dirty="0"/>
              <a:t>Healthy self-care positively                                                                                 impacts our baseline level                                       of anxiety.                                               </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22</a:t>
            </a:fld>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43200"/>
            <a:ext cx="2438400" cy="3243263"/>
          </a:xfrm>
          <a:prstGeom prst="rect">
            <a:avLst/>
          </a:prstGeom>
        </p:spPr>
      </p:pic>
    </p:spTree>
    <p:extLst>
      <p:ext uri="{BB962C8B-B14F-4D97-AF65-F5344CB8AC3E}">
        <p14:creationId xmlns:p14="http://schemas.microsoft.com/office/powerpoint/2010/main" val="322630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Self-care actions</a:t>
            </a:r>
          </a:p>
        </p:txBody>
      </p:sp>
      <p:sp>
        <p:nvSpPr>
          <p:cNvPr id="3" name="Content Placeholder 2"/>
          <p:cNvSpPr>
            <a:spLocks noGrp="1"/>
          </p:cNvSpPr>
          <p:nvPr>
            <p:ph idx="1"/>
          </p:nvPr>
        </p:nvSpPr>
        <p:spPr/>
        <p:txBody>
          <a:bodyPr>
            <a:normAutofit fontScale="77500" lnSpcReduction="20000"/>
          </a:bodyPr>
          <a:lstStyle/>
          <a:p>
            <a:r>
              <a:rPr lang="en-US" dirty="0"/>
              <a:t>Get quality sleep, between                                      7-10 hours for most people</a:t>
            </a:r>
          </a:p>
          <a:p>
            <a:r>
              <a:rPr lang="en-US" dirty="0"/>
              <a:t>Eat a healthy diet with meals                          throughout the day</a:t>
            </a:r>
          </a:p>
          <a:p>
            <a:r>
              <a:rPr lang="en-US" dirty="0"/>
              <a:t>Be sure to stay hydrated                                         throughout the day</a:t>
            </a:r>
          </a:p>
          <a:p>
            <a:r>
              <a:rPr lang="en-US" dirty="0"/>
              <a:t>Get 15 minutes of sun or fresh                                           air every day</a:t>
            </a:r>
          </a:p>
          <a:p>
            <a:r>
              <a:rPr lang="en-US" dirty="0"/>
              <a:t>Get in some physical activity                                             every day</a:t>
            </a:r>
          </a:p>
          <a:p>
            <a:r>
              <a:rPr lang="en-US" dirty="0"/>
              <a:t>Take some time to stretch tense muscles</a:t>
            </a:r>
          </a:p>
          <a:p>
            <a:r>
              <a:rPr lang="en-US" dirty="0"/>
              <a:t>Breathe deeply at times you feel yourself anxious or hurried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724" y="1467730"/>
            <a:ext cx="2594622" cy="16034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3725" y="3228078"/>
            <a:ext cx="2594621" cy="1373095"/>
          </a:xfrm>
          <a:prstGeom prst="rect">
            <a:avLst/>
          </a:prstGeom>
        </p:spPr>
      </p:pic>
    </p:spTree>
    <p:extLst>
      <p:ext uri="{BB962C8B-B14F-4D97-AF65-F5344CB8AC3E}">
        <p14:creationId xmlns:p14="http://schemas.microsoft.com/office/powerpoint/2010/main" val="251337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Fitting self-care into your day</a:t>
            </a:r>
          </a:p>
        </p:txBody>
      </p:sp>
      <p:sp>
        <p:nvSpPr>
          <p:cNvPr id="3" name="Content Placeholder 2"/>
          <p:cNvSpPr>
            <a:spLocks noGrp="1"/>
          </p:cNvSpPr>
          <p:nvPr>
            <p:ph sz="half" idx="1"/>
          </p:nvPr>
        </p:nvSpPr>
        <p:spPr>
          <a:xfrm>
            <a:off x="1467203" y="3657600"/>
            <a:ext cx="7178040" cy="2785830"/>
          </a:xfrm>
        </p:spPr>
        <p:txBody>
          <a:bodyPr>
            <a:normAutofit fontScale="77500" lnSpcReduction="20000"/>
          </a:bodyPr>
          <a:lstStyle/>
          <a:p>
            <a:r>
              <a:rPr lang="en-US" sz="3400" dirty="0"/>
              <a:t>Of the self-care actions listed, write the ones you feel are well established habits in your life. </a:t>
            </a:r>
          </a:p>
          <a:p>
            <a:endParaRPr lang="en-US" sz="3400" dirty="0"/>
          </a:p>
          <a:p>
            <a:r>
              <a:rPr lang="en-US" sz="3400" dirty="0"/>
              <a:t>Write the habits you would like to improve.</a:t>
            </a:r>
          </a:p>
          <a:p>
            <a:endParaRPr lang="en-US" sz="3400" dirty="0"/>
          </a:p>
          <a:p>
            <a:r>
              <a:rPr lang="en-US" sz="3400" dirty="0"/>
              <a:t>Of the actions you would like to increase, what is a realistic goal for you?</a:t>
            </a:r>
          </a:p>
          <a:p>
            <a:endParaRPr lang="en-US" dirty="0"/>
          </a:p>
        </p:txBody>
      </p:sp>
      <p:sp>
        <p:nvSpPr>
          <p:cNvPr id="5" name="Content Placeholder 4"/>
          <p:cNvSpPr>
            <a:spLocks noGrp="1"/>
          </p:cNvSpPr>
          <p:nvPr>
            <p:ph sz="half" idx="2"/>
          </p:nvPr>
        </p:nvSpPr>
        <p:spPr>
          <a:xfrm>
            <a:off x="1554926" y="1219200"/>
            <a:ext cx="8884474" cy="2057400"/>
          </a:xfrm>
        </p:spPr>
        <p:txBody>
          <a:bodyPr numCol="2">
            <a:noAutofit/>
          </a:bodyPr>
          <a:lstStyle/>
          <a:p>
            <a:r>
              <a:rPr lang="en-US" sz="2400" dirty="0"/>
              <a:t>Sleep</a:t>
            </a:r>
          </a:p>
          <a:p>
            <a:r>
              <a:rPr lang="en-US" sz="2400" dirty="0"/>
              <a:t>Diet</a:t>
            </a:r>
          </a:p>
          <a:p>
            <a:r>
              <a:rPr lang="en-US" sz="2400" dirty="0"/>
              <a:t>Water</a:t>
            </a:r>
          </a:p>
          <a:p>
            <a:r>
              <a:rPr lang="en-US" sz="2400" dirty="0"/>
              <a:t>Time outside</a:t>
            </a:r>
          </a:p>
          <a:p>
            <a:r>
              <a:rPr lang="en-US" sz="2400" dirty="0"/>
              <a:t>Physical activity </a:t>
            </a:r>
          </a:p>
          <a:p>
            <a:r>
              <a:rPr lang="en-US" sz="2400" dirty="0"/>
              <a:t>Stretching </a:t>
            </a:r>
          </a:p>
          <a:p>
            <a:r>
              <a:rPr lang="en-US" sz="2400" dirty="0"/>
              <a:t>Breathing </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495" y="1417320"/>
            <a:ext cx="2136648" cy="1759268"/>
          </a:xfrm>
          <a:prstGeom prst="rect">
            <a:avLst/>
          </a:prstGeom>
        </p:spPr>
      </p:pic>
    </p:spTree>
    <p:extLst>
      <p:ext uri="{BB962C8B-B14F-4D97-AF65-F5344CB8AC3E}">
        <p14:creationId xmlns:p14="http://schemas.microsoft.com/office/powerpoint/2010/main" val="73228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506" y="32990"/>
            <a:ext cx="7498080" cy="1143000"/>
          </a:xfrm>
        </p:spPr>
        <p:txBody>
          <a:bodyPr>
            <a:normAutofit/>
          </a:bodyPr>
          <a:lstStyle/>
          <a:p>
            <a:pPr algn="ctr"/>
            <a:r>
              <a:rPr lang="en-US" altLang="ja-JP" sz="4800" b="1" dirty="0"/>
              <a:t> Do a posture check</a:t>
            </a:r>
            <a:endParaRPr lang="en-US" sz="4800" dirty="0"/>
          </a:p>
        </p:txBody>
      </p:sp>
      <p:sp>
        <p:nvSpPr>
          <p:cNvPr id="3" name="Content Placeholder 2"/>
          <p:cNvSpPr>
            <a:spLocks noGrp="1"/>
          </p:cNvSpPr>
          <p:nvPr>
            <p:ph idx="1"/>
          </p:nvPr>
        </p:nvSpPr>
        <p:spPr>
          <a:xfrm>
            <a:off x="1469062" y="1149970"/>
            <a:ext cx="7498080" cy="4800600"/>
          </a:xfrm>
        </p:spPr>
        <p:txBody>
          <a:bodyPr>
            <a:normAutofit/>
          </a:bodyPr>
          <a:lstStyle/>
          <a:p>
            <a:r>
              <a:rPr lang="en-US" altLang="ja-JP" sz="1800" dirty="0"/>
              <a:t>As an exercise to get physical feel of healthy posture, start in a slumped position with your eyes looking down at the floor (figure at the far left).  Hold this position for 5-10 seconds.</a:t>
            </a:r>
          </a:p>
          <a:p>
            <a:r>
              <a:rPr lang="en-US" altLang="ja-JP" sz="1800" dirty="0"/>
              <a:t>Pull your shoulders back and up until you feel they are in alignment with your lower back.  Also bring your head to a level where you are looking straight in front of you (figure in the middle). Hold this position for 5-10 seconds.</a:t>
            </a:r>
          </a:p>
          <a:p>
            <a:r>
              <a:rPr lang="en-US" altLang="ja-JP" sz="1800" dirty="0"/>
              <a:t>Now arch your lower back in an exaggerated manner so that you feel slight tightness in lower back.  Also pull your shoulders back until you feel slight tightness across your chest (figure on far right). Hold this position for 5-10 seconds.</a:t>
            </a:r>
          </a:p>
          <a:p>
            <a:r>
              <a:rPr lang="en-US" altLang="ja-JP" sz="1800" dirty="0"/>
              <a:t>Return your body to the good posture position and hold this for 15 seconds.</a:t>
            </a:r>
          </a:p>
          <a:p>
            <a:pPr marL="82296" indent="0">
              <a:buNone/>
            </a:pPr>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029200"/>
            <a:ext cx="2428875" cy="1503324"/>
          </a:xfrm>
          <a:prstGeom prst="rect">
            <a:avLst/>
          </a:prstGeom>
        </p:spPr>
      </p:pic>
    </p:spTree>
    <p:extLst>
      <p:ext uri="{BB962C8B-B14F-4D97-AF65-F5344CB8AC3E}">
        <p14:creationId xmlns:p14="http://schemas.microsoft.com/office/powerpoint/2010/main" val="174507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physical discharge of stress</a:t>
            </a:r>
          </a:p>
        </p:txBody>
      </p:sp>
      <p:sp>
        <p:nvSpPr>
          <p:cNvPr id="3" name="Content Placeholder 2"/>
          <p:cNvSpPr>
            <a:spLocks noGrp="1"/>
          </p:cNvSpPr>
          <p:nvPr>
            <p:ph idx="1"/>
          </p:nvPr>
        </p:nvSpPr>
        <p:spPr/>
        <p:txBody>
          <a:bodyPr>
            <a:normAutofit fontScale="92500" lnSpcReduction="20000"/>
          </a:bodyPr>
          <a:lstStyle/>
          <a:p>
            <a:r>
              <a:rPr lang="en-US" dirty="0"/>
              <a:t>When fight or flight is activated,                          we have been given a physical                            energy to engage a stressor.</a:t>
            </a:r>
          </a:p>
          <a:p>
            <a:endParaRPr lang="en-US" dirty="0"/>
          </a:p>
          <a:p>
            <a:r>
              <a:rPr lang="en-US" dirty="0"/>
              <a:t>Quite often we are unable to direct physical energy at our current challenge.</a:t>
            </a:r>
          </a:p>
          <a:p>
            <a:pPr marL="82296" indent="0">
              <a:buNone/>
            </a:pPr>
            <a:endParaRPr lang="en-US" dirty="0"/>
          </a:p>
          <a:p>
            <a:r>
              <a:rPr lang="en-US" dirty="0"/>
              <a:t>Being able to physically discharge the energy we’ve generated, even when directed towards something unrelated, helps our body return to homeostasis.</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833" y="1495232"/>
            <a:ext cx="1677815" cy="1622502"/>
          </a:xfrm>
          <a:prstGeom prst="rect">
            <a:avLst/>
          </a:prstGeom>
        </p:spPr>
      </p:pic>
    </p:spTree>
    <p:extLst>
      <p:ext uri="{BB962C8B-B14F-4D97-AF65-F5344CB8AC3E}">
        <p14:creationId xmlns:p14="http://schemas.microsoft.com/office/powerpoint/2010/main" val="2646361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Discharging stress:  When, where, and how</a:t>
            </a:r>
          </a:p>
        </p:txBody>
      </p:sp>
      <p:sp>
        <p:nvSpPr>
          <p:cNvPr id="3" name="Content Placeholder 2"/>
          <p:cNvSpPr>
            <a:spLocks noGrp="1"/>
          </p:cNvSpPr>
          <p:nvPr>
            <p:ph idx="1"/>
          </p:nvPr>
        </p:nvSpPr>
        <p:spPr>
          <a:xfrm>
            <a:off x="1435608" y="1722206"/>
            <a:ext cx="7498080" cy="4800600"/>
          </a:xfrm>
        </p:spPr>
        <p:txBody>
          <a:bodyPr>
            <a:noAutofit/>
          </a:bodyPr>
          <a:lstStyle/>
          <a:p>
            <a:r>
              <a:rPr lang="en-US" sz="2800" dirty="0"/>
              <a:t>Write down how you discharge stress in your personal life, away from work. </a:t>
            </a:r>
          </a:p>
          <a:p>
            <a:endParaRPr lang="en-US" sz="2800" dirty="0"/>
          </a:p>
          <a:p>
            <a:r>
              <a:rPr lang="en-US" sz="2800" dirty="0"/>
              <a:t>Write how you discharge                                                    stress during the workday.</a:t>
            </a:r>
          </a:p>
          <a:p>
            <a:endParaRPr lang="en-US" sz="2800" dirty="0"/>
          </a:p>
          <a:p>
            <a:r>
              <a:rPr lang="en-US" sz="2800" dirty="0"/>
              <a:t>Are there discharge activities you do during your personal time that you could adapt to your workplace?</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590800"/>
            <a:ext cx="1752600" cy="1905000"/>
          </a:xfrm>
          <a:prstGeom prst="rect">
            <a:avLst/>
          </a:prstGeom>
        </p:spPr>
      </p:pic>
    </p:spTree>
    <p:extLst>
      <p:ext uri="{BB962C8B-B14F-4D97-AF65-F5344CB8AC3E}">
        <p14:creationId xmlns:p14="http://schemas.microsoft.com/office/powerpoint/2010/main" val="4206111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Your on-campus stress management resource</a:t>
            </a:r>
          </a:p>
        </p:txBody>
      </p:sp>
      <p:sp>
        <p:nvSpPr>
          <p:cNvPr id="3" name="Content Placeholder 2"/>
          <p:cNvSpPr>
            <a:spLocks noGrp="1"/>
          </p:cNvSpPr>
          <p:nvPr>
            <p:ph idx="1"/>
          </p:nvPr>
        </p:nvSpPr>
        <p:spPr>
          <a:xfrm>
            <a:off x="1435608" y="1711054"/>
            <a:ext cx="7498080" cy="4800600"/>
          </a:xfrm>
        </p:spPr>
        <p:txBody>
          <a:bodyPr/>
          <a:lstStyle/>
          <a:p>
            <a:pPr marL="82296" indent="0">
              <a:buNone/>
            </a:pPr>
            <a:r>
              <a:rPr lang="en-US" dirty="0"/>
              <a:t>The counselors at EAP                                      are skilled in working                                           with individuals towards                         improved coping with                                          stress.  We invite you to schedule a time with us to speak about your unique life challenges and the ways you can best respond with awareness </a:t>
            </a:r>
            <a:r>
              <a:rPr lang="en-US"/>
              <a:t>and action.</a:t>
            </a:r>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711053"/>
            <a:ext cx="3053166" cy="1996371"/>
          </a:xfrm>
          <a:prstGeom prst="rect">
            <a:avLst/>
          </a:prstGeom>
        </p:spPr>
      </p:pic>
    </p:spTree>
    <p:extLst>
      <p:ext uri="{BB962C8B-B14F-4D97-AF65-F5344CB8AC3E}">
        <p14:creationId xmlns:p14="http://schemas.microsoft.com/office/powerpoint/2010/main" val="22517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916A-3648-F41C-0542-73A117EC560B}"/>
              </a:ext>
            </a:extLst>
          </p:cNvPr>
          <p:cNvSpPr>
            <a:spLocks noGrp="1"/>
          </p:cNvSpPr>
          <p:nvPr>
            <p:ph type="title"/>
          </p:nvPr>
        </p:nvSpPr>
        <p:spPr/>
        <p:txBody>
          <a:bodyPr>
            <a:noAutofit/>
          </a:bodyPr>
          <a:lstStyle/>
          <a:p>
            <a:pPr algn="ctr"/>
            <a:r>
              <a:rPr lang="en-US" sz="4400" b="1" dirty="0"/>
              <a:t>EAP offers in-person and </a:t>
            </a:r>
            <a:r>
              <a:rPr lang="en-US" sz="4400" b="1" dirty="0" err="1"/>
              <a:t>telecounseling</a:t>
            </a:r>
            <a:endParaRPr lang="en-US" sz="4400" b="1" dirty="0"/>
          </a:p>
        </p:txBody>
      </p:sp>
      <p:sp>
        <p:nvSpPr>
          <p:cNvPr id="3" name="Content Placeholder 2">
            <a:extLst>
              <a:ext uri="{FF2B5EF4-FFF2-40B4-BE49-F238E27FC236}">
                <a16:creationId xmlns:a16="http://schemas.microsoft.com/office/drawing/2014/main" id="{FB3FA4BD-AFDE-B4DF-40E4-5E7182C01D0A}"/>
              </a:ext>
            </a:extLst>
          </p:cNvPr>
          <p:cNvSpPr>
            <a:spLocks noGrp="1"/>
          </p:cNvSpPr>
          <p:nvPr>
            <p:ph idx="1"/>
          </p:nvPr>
        </p:nvSpPr>
        <p:spPr>
          <a:xfrm>
            <a:off x="1435608" y="2057400"/>
            <a:ext cx="7498080" cy="4800600"/>
          </a:xfrm>
        </p:spPr>
        <p:txBody>
          <a:bodyPr/>
          <a:lstStyle/>
          <a:p>
            <a:r>
              <a:rPr lang="en-US" sz="2800" dirty="0"/>
              <a:t>Virtual sessions conducted                                                                     by phone, Zoom, or Teams</a:t>
            </a:r>
          </a:p>
          <a:p>
            <a:pPr marL="82296" indent="0">
              <a:buNone/>
            </a:pPr>
            <a:endParaRPr lang="en-US" sz="2800" dirty="0"/>
          </a:p>
          <a:p>
            <a:r>
              <a:rPr lang="en-US" sz="2800" dirty="0"/>
              <a:t>Office located at UTA,                                                      1616 Guadalupe</a:t>
            </a:r>
          </a:p>
          <a:p>
            <a:endParaRPr lang="en-US" sz="2800" dirty="0"/>
          </a:p>
          <a:p>
            <a:r>
              <a:rPr lang="en-US" sz="2800" dirty="0"/>
              <a:t>Schedule by phone or email</a:t>
            </a:r>
          </a:p>
          <a:p>
            <a:pPr marL="0" indent="0">
              <a:buNone/>
            </a:pPr>
            <a:endParaRPr lang="en-US" dirty="0"/>
          </a:p>
        </p:txBody>
      </p:sp>
      <p:pic>
        <p:nvPicPr>
          <p:cNvPr id="5" name="Picture 4">
            <a:extLst>
              <a:ext uri="{FF2B5EF4-FFF2-40B4-BE49-F238E27FC236}">
                <a16:creationId xmlns:a16="http://schemas.microsoft.com/office/drawing/2014/main" id="{BCEBE677-431C-F98C-39E8-2CD1C283BF4F}"/>
              </a:ext>
            </a:extLst>
          </p:cNvPr>
          <p:cNvPicPr>
            <a:picLocks noChangeAspect="1"/>
          </p:cNvPicPr>
          <p:nvPr/>
        </p:nvPicPr>
        <p:blipFill>
          <a:blip r:embed="rId3"/>
          <a:stretch>
            <a:fillRect/>
          </a:stretch>
        </p:blipFill>
        <p:spPr>
          <a:xfrm>
            <a:off x="5943600" y="2034619"/>
            <a:ext cx="2990088" cy="2613582"/>
          </a:xfrm>
          <a:prstGeom prst="rect">
            <a:avLst/>
          </a:prstGeom>
        </p:spPr>
      </p:pic>
    </p:spTree>
    <p:extLst>
      <p:ext uri="{BB962C8B-B14F-4D97-AF65-F5344CB8AC3E}">
        <p14:creationId xmlns:p14="http://schemas.microsoft.com/office/powerpoint/2010/main" val="391217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Campus stress management resources</a:t>
            </a:r>
            <a:endParaRPr lang="en-US" dirty="0"/>
          </a:p>
        </p:txBody>
      </p:sp>
      <p:sp>
        <p:nvSpPr>
          <p:cNvPr id="3" name="Content Placeholder 2"/>
          <p:cNvSpPr>
            <a:spLocks noGrp="1"/>
          </p:cNvSpPr>
          <p:nvPr>
            <p:ph idx="1"/>
          </p:nvPr>
        </p:nvSpPr>
        <p:spPr/>
        <p:txBody>
          <a:bodyPr>
            <a:normAutofit/>
          </a:bodyPr>
          <a:lstStyle/>
          <a:p>
            <a:pPr marL="342900" lvl="0" indent="-342900">
              <a:spcBef>
                <a:spcPct val="20000"/>
              </a:spcBef>
              <a:buClrTx/>
              <a:buSzTx/>
              <a:buFont typeface="Arial" pitchFamily="34" charset="0"/>
              <a:buChar char="•"/>
            </a:pPr>
            <a:r>
              <a:rPr lang="en-US" sz="2200" dirty="0">
                <a:solidFill>
                  <a:srgbClr val="D8D8D8">
                    <a:lumMod val="10000"/>
                  </a:srgbClr>
                </a:solidFill>
              </a:rPr>
              <a:t>EAP Mindful Meditation Groups on Zoom – Tuesdays at 5:00 PM and Thursdays at 12:00 PM noon, register for initial sessions on </a:t>
            </a:r>
            <a:r>
              <a:rPr lang="en-US" sz="2200" dirty="0" err="1">
                <a:solidFill>
                  <a:srgbClr val="D8D8D8">
                    <a:lumMod val="10000"/>
                  </a:srgbClr>
                </a:solidFill>
              </a:rPr>
              <a:t>UTLearn</a:t>
            </a:r>
            <a:r>
              <a:rPr lang="en-US" sz="2200" dirty="0">
                <a:solidFill>
                  <a:srgbClr val="D8D8D8">
                    <a:lumMod val="10000"/>
                  </a:srgbClr>
                </a:solidFill>
              </a:rPr>
              <a:t>: </a:t>
            </a:r>
            <a:r>
              <a:rPr lang="en-US" sz="2200" dirty="0">
                <a:solidFill>
                  <a:srgbClr val="D8D8D8">
                    <a:lumMod val="10000"/>
                  </a:srgbClr>
                </a:solidFill>
                <a:hlinkClick r:id="rId2"/>
              </a:rPr>
              <a:t>https://utlearn.utexas.edu/</a:t>
            </a:r>
            <a:endParaRPr lang="en-US" sz="2200" dirty="0">
              <a:solidFill>
                <a:srgbClr val="D8D8D8">
                  <a:lumMod val="10000"/>
                </a:srgbClr>
              </a:solidFill>
            </a:endParaRPr>
          </a:p>
          <a:p>
            <a:pPr marL="82296" lvl="0" indent="0">
              <a:spcBef>
                <a:spcPct val="20000"/>
              </a:spcBef>
              <a:buClrTx/>
              <a:buSzTx/>
              <a:buNone/>
            </a:pPr>
            <a:endParaRPr lang="en-US" sz="2200" dirty="0">
              <a:solidFill>
                <a:srgbClr val="D8D8D8">
                  <a:lumMod val="10000"/>
                </a:srgbClr>
              </a:solidFill>
            </a:endParaRPr>
          </a:p>
          <a:p>
            <a:pPr marL="342900" lvl="0" indent="-342900">
              <a:spcBef>
                <a:spcPct val="20000"/>
              </a:spcBef>
              <a:buClrTx/>
              <a:buSzTx/>
              <a:buFont typeface="Arial" pitchFamily="34" charset="0"/>
              <a:buChar char="•"/>
            </a:pPr>
            <a:r>
              <a:rPr lang="en-US" sz="2200" dirty="0">
                <a:solidFill>
                  <a:srgbClr val="D8D8D8">
                    <a:lumMod val="10000"/>
                  </a:srgbClr>
                </a:solidFill>
              </a:rPr>
              <a:t>CMHC Drop-in Meditation Group - Tuesdays at 11:45 AM on Zoom: </a:t>
            </a:r>
            <a:r>
              <a:rPr lang="en-US" sz="2200" dirty="0">
                <a:solidFill>
                  <a:srgbClr val="D8D8D8">
                    <a:lumMod val="10000"/>
                  </a:srgbClr>
                </a:solidFill>
                <a:hlinkClick r:id="rId3"/>
              </a:rPr>
              <a:t>https://cmhc.utexas.edu/groups.html</a:t>
            </a:r>
            <a:endParaRPr lang="en-US" sz="2200" dirty="0">
              <a:solidFill>
                <a:srgbClr val="D8D8D8">
                  <a:lumMod val="10000"/>
                </a:srgbClr>
              </a:solidFill>
            </a:endParaRPr>
          </a:p>
          <a:p>
            <a:pPr marL="82296" lvl="0" indent="0">
              <a:spcBef>
                <a:spcPct val="20000"/>
              </a:spcBef>
              <a:buClrTx/>
              <a:buSzTx/>
              <a:buNone/>
            </a:pPr>
            <a:endParaRPr lang="en-US" sz="2200" dirty="0">
              <a:solidFill>
                <a:srgbClr val="D8D8D8">
                  <a:lumMod val="10000"/>
                </a:srgbClr>
              </a:solidFill>
            </a:endParaRPr>
          </a:p>
          <a:p>
            <a:pPr marL="342900" lvl="0" indent="-342900">
              <a:spcBef>
                <a:spcPct val="20000"/>
              </a:spcBef>
              <a:buClrTx/>
              <a:buSzTx/>
              <a:buFont typeface="Arial" pitchFamily="34" charset="0"/>
              <a:buChar char="•"/>
            </a:pPr>
            <a:r>
              <a:rPr lang="en-US" sz="2200" dirty="0">
                <a:solidFill>
                  <a:srgbClr val="D8D8D8">
                    <a:lumMod val="10000"/>
                  </a:srgbClr>
                </a:solidFill>
              </a:rPr>
              <a:t>The University Yoga Club (check their Facebook page for dates and times)</a:t>
            </a:r>
          </a:p>
          <a:p>
            <a:pPr marL="342900" lvl="0" indent="-342900">
              <a:spcBef>
                <a:spcPct val="20000"/>
              </a:spcBef>
              <a:buClrTx/>
              <a:buSzTx/>
              <a:buFont typeface="Arial" pitchFamily="34" charset="0"/>
              <a:buChar char="•"/>
            </a:pPr>
            <a:endParaRPr lang="en-US" sz="1500" dirty="0">
              <a:solidFill>
                <a:srgbClr val="D8D8D8">
                  <a:lumMod val="10000"/>
                </a:srgbClr>
              </a:solidFill>
            </a:endParaRPr>
          </a:p>
          <a:p>
            <a:pPr marL="342900" lvl="0" indent="-342900">
              <a:spcBef>
                <a:spcPct val="20000"/>
              </a:spcBef>
              <a:buClrTx/>
              <a:buSzTx/>
              <a:buFont typeface="Arial" pitchFamily="34" charset="0"/>
              <a:buChar char="•"/>
            </a:pPr>
            <a:r>
              <a:rPr lang="en-US" sz="2200" dirty="0">
                <a:solidFill>
                  <a:srgbClr val="D8D8D8">
                    <a:lumMod val="10000"/>
                  </a:srgbClr>
                </a:solidFill>
              </a:rPr>
              <a:t>EAP Stress Reduction webpage for relaxation tracks and further instructional materials</a:t>
            </a:r>
          </a:p>
          <a:p>
            <a:pPr marL="82296" lvl="0" indent="0">
              <a:spcBef>
                <a:spcPct val="20000"/>
              </a:spcBef>
              <a:buClrTx/>
              <a:buSzTx/>
              <a:buNone/>
            </a:pPr>
            <a:r>
              <a:rPr lang="en-US" sz="2100" dirty="0">
                <a:solidFill>
                  <a:srgbClr val="D8D8D8">
                    <a:lumMod val="10000"/>
                  </a:srgbClr>
                </a:solidFill>
                <a:hlinkClick r:id="rId4"/>
              </a:rPr>
              <a:t>http://sites.utexas.edu/srbc/stress-reduction-biofeedback-center/</a:t>
            </a:r>
            <a:endParaRPr lang="en-US" sz="2100" dirty="0">
              <a:solidFill>
                <a:srgbClr val="D8D8D8">
                  <a:lumMod val="10000"/>
                </a:srgbClr>
              </a:solidFill>
            </a:endParaRPr>
          </a:p>
          <a:p>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4</a:t>
            </a:fld>
            <a:endParaRPr lang="en-US" dirty="0"/>
          </a:p>
        </p:txBody>
      </p:sp>
    </p:spTree>
    <p:extLst>
      <p:ext uri="{BB962C8B-B14F-4D97-AF65-F5344CB8AC3E}">
        <p14:creationId xmlns:p14="http://schemas.microsoft.com/office/powerpoint/2010/main" val="389550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608" y="274638"/>
            <a:ext cx="7251192" cy="1143000"/>
          </a:xfrm>
        </p:spPr>
        <p:txBody>
          <a:bodyPr>
            <a:noAutofit/>
          </a:bodyPr>
          <a:lstStyle/>
          <a:p>
            <a:pPr algn="ctr" eaLnBrk="1" hangingPunct="1">
              <a:defRPr/>
            </a:pPr>
            <a:r>
              <a:rPr lang="en-US" sz="4800" b="1" dirty="0"/>
              <a:t>Strategies for dealing with stress</a:t>
            </a:r>
          </a:p>
        </p:txBody>
      </p:sp>
      <p:sp>
        <p:nvSpPr>
          <p:cNvPr id="6147" name="Rectangle 3"/>
          <p:cNvSpPr>
            <a:spLocks noGrp="1" noChangeArrowheads="1"/>
          </p:cNvSpPr>
          <p:nvPr>
            <p:ph idx="1"/>
          </p:nvPr>
        </p:nvSpPr>
        <p:spPr>
          <a:xfrm>
            <a:off x="1437467" y="1828800"/>
            <a:ext cx="7498080" cy="4800600"/>
          </a:xfrm>
        </p:spPr>
        <p:txBody>
          <a:bodyPr>
            <a:normAutofit/>
          </a:bodyPr>
          <a:lstStyle/>
          <a:p>
            <a:pPr eaLnBrk="1" hangingPunct="1"/>
            <a:r>
              <a:rPr lang="en-US" dirty="0"/>
              <a:t>Understanding and awareness </a:t>
            </a:r>
          </a:p>
          <a:p>
            <a:pPr eaLnBrk="1" hangingPunct="1"/>
            <a:r>
              <a:rPr lang="en-US" dirty="0"/>
              <a:t>Body posture</a:t>
            </a:r>
          </a:p>
          <a:p>
            <a:pPr eaLnBrk="1" hangingPunct="1"/>
            <a:r>
              <a:rPr lang="en-US" dirty="0"/>
              <a:t>Meditation and mindfulness</a:t>
            </a:r>
          </a:p>
          <a:p>
            <a:pPr eaLnBrk="1" hangingPunct="1"/>
            <a:r>
              <a:rPr lang="en-US" dirty="0"/>
              <a:t>Self-care</a:t>
            </a:r>
          </a:p>
          <a:p>
            <a:pPr eaLnBrk="1" hangingPunct="1"/>
            <a:r>
              <a:rPr lang="en-US" dirty="0"/>
              <a:t>Physically discharging stress</a:t>
            </a:r>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011255"/>
            <a:ext cx="2116576" cy="25513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Signs that you’re stressed</a:t>
            </a:r>
            <a:endParaRPr lang="en-US" sz="4800" dirty="0">
              <a:solidFill>
                <a:srgbClr val="FF0000"/>
              </a:solidFill>
            </a:endParaRPr>
          </a:p>
        </p:txBody>
      </p:sp>
      <p:sp>
        <p:nvSpPr>
          <p:cNvPr id="3" name="Content Placeholder 2"/>
          <p:cNvSpPr>
            <a:spLocks noGrp="1"/>
          </p:cNvSpPr>
          <p:nvPr>
            <p:ph idx="1"/>
          </p:nvPr>
        </p:nvSpPr>
        <p:spPr/>
        <p:txBody>
          <a:bodyPr>
            <a:normAutofit/>
          </a:bodyPr>
          <a:lstStyle/>
          <a:p>
            <a:pPr marL="82296" indent="0">
              <a:buNone/>
            </a:pPr>
            <a:r>
              <a:rPr lang="en-US" sz="4800" dirty="0"/>
              <a:t>Four domains</a:t>
            </a:r>
          </a:p>
          <a:p>
            <a:pPr lvl="1"/>
            <a:r>
              <a:rPr lang="en-US" sz="3600" dirty="0"/>
              <a:t>Physical</a:t>
            </a:r>
          </a:p>
          <a:p>
            <a:pPr lvl="1"/>
            <a:r>
              <a:rPr lang="en-US" sz="3600" dirty="0"/>
              <a:t>Emotional</a:t>
            </a:r>
          </a:p>
          <a:p>
            <a:pPr lvl="1"/>
            <a:r>
              <a:rPr lang="en-US" sz="3600" dirty="0"/>
              <a:t>Behavioral</a:t>
            </a:r>
          </a:p>
          <a:p>
            <a:pPr lvl="1"/>
            <a:r>
              <a:rPr lang="en-US" sz="3600" dirty="0"/>
              <a:t>Social</a:t>
            </a:r>
          </a:p>
          <a:p>
            <a:pPr lvl="1"/>
            <a:endParaRPr lang="en-US" sz="3600" dirty="0"/>
          </a:p>
          <a:p>
            <a:pPr lvl="1"/>
            <a:endParaRPr lang="en-US" sz="3600"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09800"/>
            <a:ext cx="3886200" cy="3886200"/>
          </a:xfrm>
          <a:prstGeom prst="rect">
            <a:avLst/>
          </a:prstGeom>
        </p:spPr>
      </p:pic>
    </p:spTree>
    <p:extLst>
      <p:ext uri="{BB962C8B-B14F-4D97-AF65-F5344CB8AC3E}">
        <p14:creationId xmlns:p14="http://schemas.microsoft.com/office/powerpoint/2010/main" val="62857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600" b="1" dirty="0"/>
              <a:t>Physical signs of stress</a:t>
            </a:r>
          </a:p>
        </p:txBody>
      </p:sp>
      <p:sp>
        <p:nvSpPr>
          <p:cNvPr id="3" name="Content Placeholder 2"/>
          <p:cNvSpPr>
            <a:spLocks noGrp="1"/>
          </p:cNvSpPr>
          <p:nvPr>
            <p:ph idx="1"/>
          </p:nvPr>
        </p:nvSpPr>
        <p:spPr/>
        <p:txBody>
          <a:bodyPr>
            <a:normAutofit/>
          </a:bodyPr>
          <a:lstStyle/>
          <a:p>
            <a:r>
              <a:rPr lang="en-US" dirty="0"/>
              <a:t>Headaches</a:t>
            </a:r>
          </a:p>
          <a:p>
            <a:r>
              <a:rPr lang="en-US" dirty="0"/>
              <a:t>Sore neck or shoulders</a:t>
            </a:r>
          </a:p>
          <a:p>
            <a:r>
              <a:rPr lang="en-US" dirty="0"/>
              <a:t>Muscle tension</a:t>
            </a:r>
          </a:p>
          <a:p>
            <a:r>
              <a:rPr lang="en-US" dirty="0"/>
              <a:t>Changes in sleep patterns</a:t>
            </a:r>
          </a:p>
          <a:p>
            <a:r>
              <a:rPr lang="en-US" dirty="0"/>
              <a:t>Digestive problems</a:t>
            </a:r>
          </a:p>
          <a:p>
            <a:r>
              <a:rPr lang="en-US" dirty="0"/>
              <a:t>Reduced libido</a:t>
            </a:r>
          </a:p>
          <a:p>
            <a:r>
              <a:rPr lang="en-US" dirty="0"/>
              <a:t>Fatigue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7</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3819" y="1981200"/>
            <a:ext cx="1606773" cy="3276600"/>
          </a:xfrm>
          <a:prstGeom prst="rect">
            <a:avLst/>
          </a:prstGeom>
        </p:spPr>
      </p:pic>
    </p:spTree>
    <p:extLst>
      <p:ext uri="{BB962C8B-B14F-4D97-AF65-F5344CB8AC3E}">
        <p14:creationId xmlns:p14="http://schemas.microsoft.com/office/powerpoint/2010/main" val="161591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600" b="1" dirty="0"/>
              <a:t>Emotional signs of stress</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3200" dirty="0"/>
              <a:t>Sad</a:t>
            </a:r>
          </a:p>
          <a:p>
            <a:pPr lvl="1">
              <a:buFont typeface="Arial" panose="020B0604020202020204" pitchFamily="34" charset="0"/>
              <a:buChar char="•"/>
            </a:pPr>
            <a:r>
              <a:rPr lang="en-US" sz="3200" dirty="0"/>
              <a:t>Mad</a:t>
            </a:r>
          </a:p>
          <a:p>
            <a:pPr lvl="1">
              <a:buFont typeface="Arial" panose="020B0604020202020204" pitchFamily="34" charset="0"/>
              <a:buChar char="•"/>
            </a:pPr>
            <a:r>
              <a:rPr lang="en-US" sz="3200" dirty="0"/>
              <a:t>Scared</a:t>
            </a:r>
          </a:p>
          <a:p>
            <a:pPr lvl="1">
              <a:buFont typeface="Arial" panose="020B0604020202020204" pitchFamily="34" charset="0"/>
              <a:buChar char="•"/>
            </a:pPr>
            <a:r>
              <a:rPr lang="en-US" sz="3200" dirty="0"/>
              <a:t>Anxious </a:t>
            </a:r>
          </a:p>
          <a:p>
            <a:pPr lvl="1">
              <a:buFont typeface="Arial" panose="020B0604020202020204" pitchFamily="34" charset="0"/>
              <a:buChar char="•"/>
            </a:pPr>
            <a:r>
              <a:rPr lang="en-US" sz="3200" dirty="0"/>
              <a:t>Depressed</a:t>
            </a:r>
          </a:p>
          <a:p>
            <a:pPr lvl="1">
              <a:buFont typeface="Arial" panose="020B0604020202020204" pitchFamily="34" charset="0"/>
              <a:buChar char="•"/>
            </a:pPr>
            <a:r>
              <a:rPr lang="en-US" sz="3200" dirty="0"/>
              <a:t>Irritable</a:t>
            </a:r>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marL="402336"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752600"/>
            <a:ext cx="4521200" cy="3390900"/>
          </a:xfrm>
          <a:prstGeom prst="rect">
            <a:avLst/>
          </a:prstGeom>
        </p:spPr>
      </p:pic>
    </p:spTree>
    <p:extLst>
      <p:ext uri="{BB962C8B-B14F-4D97-AF65-F5344CB8AC3E}">
        <p14:creationId xmlns:p14="http://schemas.microsoft.com/office/powerpoint/2010/main" val="93097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Behavioral signs of stress</a:t>
            </a:r>
          </a:p>
        </p:txBody>
      </p:sp>
      <p:sp>
        <p:nvSpPr>
          <p:cNvPr id="3" name="Content Placeholder 2"/>
          <p:cNvSpPr>
            <a:spLocks noGrp="1"/>
          </p:cNvSpPr>
          <p:nvPr>
            <p:ph idx="1"/>
          </p:nvPr>
        </p:nvSpPr>
        <p:spPr/>
        <p:txBody>
          <a:bodyPr/>
          <a:lstStyle/>
          <a:p>
            <a:r>
              <a:rPr lang="en-US" dirty="0"/>
              <a:t>Forgetfulness</a:t>
            </a:r>
          </a:p>
          <a:p>
            <a:r>
              <a:rPr lang="en-US" dirty="0"/>
              <a:t>Irritability</a:t>
            </a:r>
          </a:p>
          <a:p>
            <a:r>
              <a:rPr lang="en-US" dirty="0"/>
              <a:t>Poor concentration</a:t>
            </a:r>
          </a:p>
          <a:p>
            <a:r>
              <a:rPr lang="en-US" dirty="0"/>
              <a:t>Distractibility</a:t>
            </a:r>
          </a:p>
          <a:p>
            <a:r>
              <a:rPr lang="en-US" dirty="0"/>
              <a:t>Negative attitude</a:t>
            </a:r>
          </a:p>
          <a:p>
            <a:r>
              <a:rPr lang="en-US" dirty="0"/>
              <a:t>Reduced motivation/productivity</a:t>
            </a:r>
          </a:p>
          <a:p>
            <a:r>
              <a:rPr lang="en-US" dirty="0"/>
              <a:t>Boredom</a:t>
            </a:r>
          </a:p>
          <a:p>
            <a:endParaRPr lang="en-US" dirty="0"/>
          </a:p>
        </p:txBody>
      </p:sp>
      <p:sp>
        <p:nvSpPr>
          <p:cNvPr id="4" name="Slide Number Placeholder 3"/>
          <p:cNvSpPr>
            <a:spLocks noGrp="1"/>
          </p:cNvSpPr>
          <p:nvPr>
            <p:ph type="sldNum" sz="quarter" idx="12"/>
          </p:nvPr>
        </p:nvSpPr>
        <p:spPr/>
        <p:txBody>
          <a:bodyPr/>
          <a:lstStyle/>
          <a:p>
            <a:pPr>
              <a:defRPr/>
            </a:pPr>
            <a:fld id="{66A92107-946C-4E95-A9B2-370D1C57DB0F}" type="slidenum">
              <a:rPr lang="en-US" smtClean="0"/>
              <a:pPr>
                <a:defRPr/>
              </a:pPr>
              <a:t>9</a:t>
            </a:fld>
            <a:endParaRPr lang="en-US" dirty="0"/>
          </a:p>
        </p:txBody>
      </p:sp>
      <p:pic>
        <p:nvPicPr>
          <p:cNvPr id="5" name="Picture 4"/>
          <p:cNvPicPr>
            <a:picLocks noChangeAspect="1"/>
          </p:cNvPicPr>
          <p:nvPr/>
        </p:nvPicPr>
        <p:blipFill>
          <a:blip r:embed="rId3"/>
          <a:stretch>
            <a:fillRect/>
          </a:stretch>
        </p:blipFill>
        <p:spPr>
          <a:xfrm>
            <a:off x="5638800" y="1447800"/>
            <a:ext cx="2819400" cy="2819400"/>
          </a:xfrm>
          <a:prstGeom prst="rect">
            <a:avLst/>
          </a:prstGeom>
        </p:spPr>
      </p:pic>
    </p:spTree>
    <p:extLst>
      <p:ext uri="{BB962C8B-B14F-4D97-AF65-F5344CB8AC3E}">
        <p14:creationId xmlns:p14="http://schemas.microsoft.com/office/powerpoint/2010/main" val="1697928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119DAF3D6BE45B74D24C8354E90AA" ma:contentTypeVersion="15" ma:contentTypeDescription="Create a new document." ma:contentTypeScope="" ma:versionID="120b90086cc27ee067eab88655797a7c">
  <xsd:schema xmlns:xsd="http://www.w3.org/2001/XMLSchema" xmlns:xs="http://www.w3.org/2001/XMLSchema" xmlns:p="http://schemas.microsoft.com/office/2006/metadata/properties" xmlns:ns3="2a9eca9f-460c-4773-bd11-6d0d85139c37" xmlns:ns4="2d2a5ca6-3314-46d3-bccb-303067a7d14f" targetNamespace="http://schemas.microsoft.com/office/2006/metadata/properties" ma:root="true" ma:fieldsID="a81f1dab93df49759591361a0972de2e" ns3:_="" ns4:_="">
    <xsd:import namespace="2a9eca9f-460c-4773-bd11-6d0d85139c37"/>
    <xsd:import namespace="2d2a5ca6-3314-46d3-bccb-303067a7d14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eca9f-460c-4773-bd11-6d0d85139c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2a5ca6-3314-46d3-bccb-303067a7d1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a9eca9f-460c-4773-bd11-6d0d85139c37" xsi:nil="true"/>
  </documentManagement>
</p:properties>
</file>

<file path=customXml/itemProps1.xml><?xml version="1.0" encoding="utf-8"?>
<ds:datastoreItem xmlns:ds="http://schemas.openxmlformats.org/officeDocument/2006/customXml" ds:itemID="{1746E4FF-BEE2-4AB5-A6B2-6A14D4397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eca9f-460c-4773-bd11-6d0d85139c37"/>
    <ds:schemaRef ds:uri="2d2a5ca6-3314-46d3-bccb-303067a7d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D62AFE-E23E-4854-B6D0-11BA8AD60290}">
  <ds:schemaRefs>
    <ds:schemaRef ds:uri="http://schemas.microsoft.com/sharepoint/v3/contenttype/forms"/>
  </ds:schemaRefs>
</ds:datastoreItem>
</file>

<file path=customXml/itemProps3.xml><?xml version="1.0" encoding="utf-8"?>
<ds:datastoreItem xmlns:ds="http://schemas.openxmlformats.org/officeDocument/2006/customXml" ds:itemID="{F7DE48FC-38BF-4D8C-A749-39A5C7008ED5}">
  <ds:schemaRefs>
    <ds:schemaRef ds:uri="2a9eca9f-460c-4773-bd11-6d0d85139c37"/>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2d2a5ca6-3314-46d3-bccb-303067a7d14f"/>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Solstice</Template>
  <TotalTime>10737</TotalTime>
  <Words>1494</Words>
  <Application>Microsoft Office PowerPoint</Application>
  <PresentationFormat>On-screen Show (4:3)</PresentationFormat>
  <Paragraphs>223</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HGｺﾞｼｯｸE</vt:lpstr>
      <vt:lpstr>Arial</vt:lpstr>
      <vt:lpstr>Gill Sans MT</vt:lpstr>
      <vt:lpstr>Verdana</vt:lpstr>
      <vt:lpstr>Wingdings</vt:lpstr>
      <vt:lpstr>Wingdings 2</vt:lpstr>
      <vt:lpstr>Solstice</vt:lpstr>
      <vt:lpstr>Stress Management Transforming Life Challenges Through Awareness and Action </vt:lpstr>
      <vt:lpstr>HealthPoint Employee Assistance Program (EAP)</vt:lpstr>
      <vt:lpstr>EAP offers in-person and telecounseling</vt:lpstr>
      <vt:lpstr>Campus stress management resources</vt:lpstr>
      <vt:lpstr>Strategies for dealing with stress</vt:lpstr>
      <vt:lpstr>Signs that you’re stressed</vt:lpstr>
      <vt:lpstr>Physical signs of stress</vt:lpstr>
      <vt:lpstr>Emotional signs of stress</vt:lpstr>
      <vt:lpstr>Behavioral signs of stress</vt:lpstr>
      <vt:lpstr>Social signs of stress</vt:lpstr>
      <vt:lpstr>The physical experience of stress </vt:lpstr>
      <vt:lpstr>The prolonged stress response</vt:lpstr>
      <vt:lpstr>Slowing down:  The relaxation response</vt:lpstr>
      <vt:lpstr>Proper seated posture</vt:lpstr>
      <vt:lpstr>Meditation exercise</vt:lpstr>
      <vt:lpstr>Questions for you</vt:lpstr>
      <vt:lpstr>Mindful activities to re-set our rhythms</vt:lpstr>
      <vt:lpstr>Some mindful activities</vt:lpstr>
      <vt:lpstr>More on mindful activities</vt:lpstr>
      <vt:lpstr>Mindful activities during your workday</vt:lpstr>
      <vt:lpstr>Slowing down</vt:lpstr>
      <vt:lpstr>What is self-care?</vt:lpstr>
      <vt:lpstr>Self-care actions</vt:lpstr>
      <vt:lpstr>Fitting self-care into your day</vt:lpstr>
      <vt:lpstr> Do a posture check</vt:lpstr>
      <vt:lpstr>The physical discharge of stress</vt:lpstr>
      <vt:lpstr>Discharging stress:  When, where, and how</vt:lpstr>
      <vt:lpstr>Your on-campus stress management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Tools for Managing Stress</dc:title>
  <dc:creator>jps438</dc:creator>
  <cp:lastModifiedBy>Lamberti, Julia</cp:lastModifiedBy>
  <cp:revision>272</cp:revision>
  <cp:lastPrinted>2023-02-27T22:20:12Z</cp:lastPrinted>
  <dcterms:created xsi:type="dcterms:W3CDTF">2007-09-23T20:52:35Z</dcterms:created>
  <dcterms:modified xsi:type="dcterms:W3CDTF">2023-08-30T15:36:05Z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0x010100B68119DAF3D6BE45B74D24C8354E90AA</vt:lpwstr>
  </property>
</Properties>
</file>